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wdp" ContentType="image/vnd.ms-photo"/>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9" r:id="rId1"/>
  </p:sldMasterIdLst>
  <p:notesMasterIdLst>
    <p:notesMasterId r:id="rId98"/>
  </p:notesMasterIdLst>
  <p:sldIdLst>
    <p:sldId id="650" r:id="rId2"/>
    <p:sldId id="682" r:id="rId3"/>
    <p:sldId id="658" r:id="rId4"/>
    <p:sldId id="684" r:id="rId5"/>
    <p:sldId id="683" r:id="rId6"/>
    <p:sldId id="685" r:id="rId7"/>
    <p:sldId id="686" r:id="rId8"/>
    <p:sldId id="651" r:id="rId9"/>
    <p:sldId id="712" r:id="rId10"/>
    <p:sldId id="725" r:id="rId11"/>
    <p:sldId id="734" r:id="rId12"/>
    <p:sldId id="736" r:id="rId13"/>
    <p:sldId id="727" r:id="rId14"/>
    <p:sldId id="735" r:id="rId15"/>
    <p:sldId id="737" r:id="rId16"/>
    <p:sldId id="728" r:id="rId17"/>
    <p:sldId id="738" r:id="rId18"/>
    <p:sldId id="729" r:id="rId19"/>
    <p:sldId id="713" r:id="rId20"/>
    <p:sldId id="714" r:id="rId21"/>
    <p:sldId id="715" r:id="rId22"/>
    <p:sldId id="655" r:id="rId23"/>
    <p:sldId id="717" r:id="rId24"/>
    <p:sldId id="718" r:id="rId25"/>
    <p:sldId id="659" r:id="rId26"/>
    <p:sldId id="719" r:id="rId27"/>
    <p:sldId id="661" r:id="rId28"/>
    <p:sldId id="690" r:id="rId29"/>
    <p:sldId id="750" r:id="rId30"/>
    <p:sldId id="720" r:id="rId31"/>
    <p:sldId id="721" r:id="rId32"/>
    <p:sldId id="751" r:id="rId33"/>
    <p:sldId id="752" r:id="rId34"/>
    <p:sldId id="753" r:id="rId35"/>
    <p:sldId id="754" r:id="rId36"/>
    <p:sldId id="756" r:id="rId37"/>
    <p:sldId id="757" r:id="rId38"/>
    <p:sldId id="758" r:id="rId39"/>
    <p:sldId id="759" r:id="rId40"/>
    <p:sldId id="722" r:id="rId41"/>
    <p:sldId id="724" r:id="rId42"/>
    <p:sldId id="723" r:id="rId43"/>
    <p:sldId id="760" r:id="rId44"/>
    <p:sldId id="763" r:id="rId45"/>
    <p:sldId id="764" r:id="rId46"/>
    <p:sldId id="765" r:id="rId47"/>
    <p:sldId id="770" r:id="rId48"/>
    <p:sldId id="768" r:id="rId49"/>
    <p:sldId id="689" r:id="rId50"/>
    <p:sldId id="691" r:id="rId51"/>
    <p:sldId id="742" r:id="rId52"/>
    <p:sldId id="663" r:id="rId53"/>
    <p:sldId id="670" r:id="rId54"/>
    <p:sldId id="668" r:id="rId55"/>
    <p:sldId id="697" r:id="rId56"/>
    <p:sldId id="703" r:id="rId57"/>
    <p:sldId id="704" r:id="rId58"/>
    <p:sldId id="705" r:id="rId59"/>
    <p:sldId id="706" r:id="rId60"/>
    <p:sldId id="707" r:id="rId61"/>
    <p:sldId id="708" r:id="rId62"/>
    <p:sldId id="739" r:id="rId63"/>
    <p:sldId id="740" r:id="rId64"/>
    <p:sldId id="744" r:id="rId65"/>
    <p:sldId id="709" r:id="rId66"/>
    <p:sldId id="743" r:id="rId67"/>
    <p:sldId id="741" r:id="rId68"/>
    <p:sldId id="688" r:id="rId69"/>
    <p:sldId id="692" r:id="rId70"/>
    <p:sldId id="677" r:id="rId71"/>
    <p:sldId id="711" r:id="rId72"/>
    <p:sldId id="672" r:id="rId73"/>
    <p:sldId id="673" r:id="rId74"/>
    <p:sldId id="698" r:id="rId75"/>
    <p:sldId id="675" r:id="rId76"/>
    <p:sldId id="699" r:id="rId77"/>
    <p:sldId id="676" r:id="rId78"/>
    <p:sldId id="700" r:id="rId79"/>
    <p:sldId id="693" r:id="rId80"/>
    <p:sldId id="665" r:id="rId81"/>
    <p:sldId id="666" r:id="rId82"/>
    <p:sldId id="745" r:id="rId83"/>
    <p:sldId id="667" r:id="rId84"/>
    <p:sldId id="664" r:id="rId85"/>
    <p:sldId id="761" r:id="rId86"/>
    <p:sldId id="769" r:id="rId87"/>
    <p:sldId id="762" r:id="rId88"/>
    <p:sldId id="766" r:id="rId89"/>
    <p:sldId id="767" r:id="rId90"/>
    <p:sldId id="695" r:id="rId91"/>
    <p:sldId id="731" r:id="rId92"/>
    <p:sldId id="732" r:id="rId93"/>
    <p:sldId id="696" r:id="rId94"/>
    <p:sldId id="747" r:id="rId95"/>
    <p:sldId id="748" r:id="rId96"/>
    <p:sldId id="746" r:id="rId97"/>
  </p:sldIdLst>
  <p:sldSz cx="10693400" cy="7561263"/>
  <p:notesSz cx="6794500" cy="9931400"/>
  <p:defaultTextStyle>
    <a:defPPr>
      <a:defRPr lang="en-GB"/>
    </a:defPPr>
    <a:lvl1pPr algn="l" rtl="0" fontAlgn="base">
      <a:spcBef>
        <a:spcPct val="0"/>
      </a:spcBef>
      <a:spcAft>
        <a:spcPct val="0"/>
      </a:spcAft>
      <a:defRPr sz="2100" kern="1200">
        <a:solidFill>
          <a:schemeClr val="tx1"/>
        </a:solidFill>
        <a:latin typeface="Arial" charset="0"/>
        <a:ea typeface="+mn-ea"/>
        <a:cs typeface="Arial" charset="0"/>
      </a:defRPr>
    </a:lvl1pPr>
    <a:lvl2pPr marL="456069" algn="l" rtl="0" fontAlgn="base">
      <a:spcBef>
        <a:spcPct val="0"/>
      </a:spcBef>
      <a:spcAft>
        <a:spcPct val="0"/>
      </a:spcAft>
      <a:defRPr sz="2100" kern="1200">
        <a:solidFill>
          <a:schemeClr val="tx1"/>
        </a:solidFill>
        <a:latin typeface="Arial" charset="0"/>
        <a:ea typeface="+mn-ea"/>
        <a:cs typeface="Arial" charset="0"/>
      </a:defRPr>
    </a:lvl2pPr>
    <a:lvl3pPr marL="912135" algn="l" rtl="0" fontAlgn="base">
      <a:spcBef>
        <a:spcPct val="0"/>
      </a:spcBef>
      <a:spcAft>
        <a:spcPct val="0"/>
      </a:spcAft>
      <a:defRPr sz="2100" kern="1200">
        <a:solidFill>
          <a:schemeClr val="tx1"/>
        </a:solidFill>
        <a:latin typeface="Arial" charset="0"/>
        <a:ea typeface="+mn-ea"/>
        <a:cs typeface="Arial" charset="0"/>
      </a:defRPr>
    </a:lvl3pPr>
    <a:lvl4pPr marL="1368215" algn="l" rtl="0" fontAlgn="base">
      <a:spcBef>
        <a:spcPct val="0"/>
      </a:spcBef>
      <a:spcAft>
        <a:spcPct val="0"/>
      </a:spcAft>
      <a:defRPr sz="2100" kern="1200">
        <a:solidFill>
          <a:schemeClr val="tx1"/>
        </a:solidFill>
        <a:latin typeface="Arial" charset="0"/>
        <a:ea typeface="+mn-ea"/>
        <a:cs typeface="Arial" charset="0"/>
      </a:defRPr>
    </a:lvl4pPr>
    <a:lvl5pPr marL="1824286" algn="l" rtl="0" fontAlgn="base">
      <a:spcBef>
        <a:spcPct val="0"/>
      </a:spcBef>
      <a:spcAft>
        <a:spcPct val="0"/>
      </a:spcAft>
      <a:defRPr sz="2100" kern="1200">
        <a:solidFill>
          <a:schemeClr val="tx1"/>
        </a:solidFill>
        <a:latin typeface="Arial" charset="0"/>
        <a:ea typeface="+mn-ea"/>
        <a:cs typeface="Arial" charset="0"/>
      </a:defRPr>
    </a:lvl5pPr>
    <a:lvl6pPr marL="2280360" algn="l" defTabSz="912135" rtl="0" eaLnBrk="1" latinLnBrk="0" hangingPunct="1">
      <a:defRPr sz="2100" kern="1200">
        <a:solidFill>
          <a:schemeClr val="tx1"/>
        </a:solidFill>
        <a:latin typeface="Arial" charset="0"/>
        <a:ea typeface="+mn-ea"/>
        <a:cs typeface="Arial" charset="0"/>
      </a:defRPr>
    </a:lvl6pPr>
    <a:lvl7pPr marL="2736432" algn="l" defTabSz="912135" rtl="0" eaLnBrk="1" latinLnBrk="0" hangingPunct="1">
      <a:defRPr sz="2100" kern="1200">
        <a:solidFill>
          <a:schemeClr val="tx1"/>
        </a:solidFill>
        <a:latin typeface="Arial" charset="0"/>
        <a:ea typeface="+mn-ea"/>
        <a:cs typeface="Arial" charset="0"/>
      </a:defRPr>
    </a:lvl7pPr>
    <a:lvl8pPr marL="3192503" algn="l" defTabSz="912135" rtl="0" eaLnBrk="1" latinLnBrk="0" hangingPunct="1">
      <a:defRPr sz="2100" kern="1200">
        <a:solidFill>
          <a:schemeClr val="tx1"/>
        </a:solidFill>
        <a:latin typeface="Arial" charset="0"/>
        <a:ea typeface="+mn-ea"/>
        <a:cs typeface="Arial" charset="0"/>
      </a:defRPr>
    </a:lvl8pPr>
    <a:lvl9pPr marL="3648575" algn="l" defTabSz="912135" rtl="0" eaLnBrk="1" latinLnBrk="0" hangingPunct="1">
      <a:defRPr sz="2100" kern="1200">
        <a:solidFill>
          <a:schemeClr val="tx1"/>
        </a:solidFill>
        <a:latin typeface="Arial" charset="0"/>
        <a:ea typeface="+mn-ea"/>
        <a:cs typeface="Arial" charset="0"/>
      </a:defRPr>
    </a:lvl9pPr>
  </p:defaultTextStyle>
  <p:extLst>
    <p:ext uri="{EFAFB233-063F-42B5-8137-9DF3F51BA10A}">
      <p15:sldGuideLst xmlns="" xmlns:p15="http://schemas.microsoft.com/office/powerpoint/2012/main">
        <p15:guide id="1" orient="horz" pos="1633" userDrawn="1">
          <p15:clr>
            <a:srgbClr val="A4A3A4"/>
          </p15:clr>
        </p15:guide>
        <p15:guide id="2" orient="horz" pos="4355" userDrawn="1">
          <p15:clr>
            <a:srgbClr val="A4A3A4"/>
          </p15:clr>
        </p15:guide>
        <p15:guide id="3" orient="horz" pos="447">
          <p15:clr>
            <a:srgbClr val="A4A3A4"/>
          </p15:clr>
        </p15:guide>
        <p15:guide id="4" pos="3345" userDrawn="1">
          <p15:clr>
            <a:srgbClr val="A4A3A4"/>
          </p15:clr>
        </p15:guide>
        <p15:guide id="5" pos="6486">
          <p15:clr>
            <a:srgbClr val="A4A3A4"/>
          </p15:clr>
        </p15:guide>
        <p15:guide id="6" pos="254">
          <p15:clr>
            <a:srgbClr val="A4A3A4"/>
          </p15:clr>
        </p15:guide>
        <p15:guide id="7" pos="4956" userDrawn="1">
          <p15:clr>
            <a:srgbClr val="A4A3A4"/>
          </p15:clr>
        </p15:guide>
        <p15:guide id="8" pos="1651">
          <p15:clr>
            <a:srgbClr val="A4A3A4"/>
          </p15:clr>
        </p15:guide>
        <p15:guide id="9" pos="1826" userDrawn="1">
          <p15:clr>
            <a:srgbClr val="A4A3A4"/>
          </p15:clr>
        </p15:guide>
        <p15:guide id="10" pos="3232" userDrawn="1">
          <p15:clr>
            <a:srgbClr val="A4A3A4"/>
          </p15:clr>
        </p15:guide>
        <p15:guide id="11" orient="horz" pos="329" userDrawn="1">
          <p15:clr>
            <a:srgbClr val="A4A3A4"/>
          </p15:clr>
        </p15:guide>
        <p15:guide id="12" orient="horz" pos="2238" userDrawn="1">
          <p15:clr>
            <a:srgbClr val="A4A3A4"/>
          </p15:clr>
        </p15:guide>
        <p15:guide id="13" orient="horz" pos="4302" userDrawn="1">
          <p15:clr>
            <a:srgbClr val="A4A3A4"/>
          </p15:clr>
        </p15:guide>
      </p15:sldGuideLst>
    </p:ext>
    <p:ext uri="{2D200454-40CA-4A62-9FC3-DE9A4176ACB9}">
      <p15:notesGuideLst xmlns="" xmlns:p15="http://schemas.microsoft.com/office/powerpoint/2012/main">
        <p15:guide id="1" orient="horz" pos="3128" userDrawn="1">
          <p15:clr>
            <a:srgbClr val="A4A3A4"/>
          </p15:clr>
        </p15:guide>
        <p15:guide id="2" pos="214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D6"/>
    <a:srgbClr val="FF0066"/>
    <a:srgbClr val="C0C0C0"/>
    <a:srgbClr val="CC3399"/>
    <a:srgbClr val="DDDDDD"/>
    <a:srgbClr val="FF0000"/>
    <a:srgbClr val="FF6600"/>
    <a:srgbClr val="FFCC66"/>
    <a:srgbClr val="FFFF66"/>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35" autoAdjust="0"/>
    <p:restoredTop sz="95386" autoAdjust="0"/>
  </p:normalViewPr>
  <p:slideViewPr>
    <p:cSldViewPr snapToGrid="0" showGuides="1">
      <p:cViewPr>
        <p:scale>
          <a:sx n="90" d="100"/>
          <a:sy n="90" d="100"/>
        </p:scale>
        <p:origin x="-1152" y="-96"/>
      </p:cViewPr>
      <p:guideLst>
        <p:guide orient="horz" pos="1649"/>
        <p:guide orient="horz" pos="4355"/>
        <p:guide orient="horz" pos="1473"/>
        <p:guide orient="horz" pos="329"/>
        <p:guide orient="horz" pos="2238"/>
        <p:guide orient="horz" pos="4302"/>
        <p:guide pos="3345"/>
        <p:guide pos="6486"/>
        <p:guide pos="254"/>
        <p:guide pos="4956"/>
        <p:guide pos="1651"/>
        <p:guide pos="4210"/>
        <p:guide pos="3232"/>
      </p:guideLst>
    </p:cSldViewPr>
  </p:slideViewPr>
  <p:notesTextViewPr>
    <p:cViewPr>
      <p:scale>
        <a:sx n="100" d="100"/>
        <a:sy n="100" d="100"/>
      </p:scale>
      <p:origin x="0" y="0"/>
    </p:cViewPr>
  </p:notesTextViewPr>
  <p:sorterViewPr>
    <p:cViewPr>
      <p:scale>
        <a:sx n="50" d="100"/>
        <a:sy n="50" d="100"/>
      </p:scale>
      <p:origin x="0" y="0"/>
    </p:cViewPr>
  </p:sorterViewPr>
  <p:notesViewPr>
    <p:cSldViewPr snapToGrid="0" showGuides="1">
      <p:cViewPr varScale="1">
        <p:scale>
          <a:sx n="63" d="100"/>
          <a:sy n="63" d="100"/>
        </p:scale>
        <p:origin x="-2838" y="-126"/>
      </p:cViewPr>
      <p:guideLst>
        <p:guide orient="horz" pos="3128"/>
        <p:guide pos="2140"/>
      </p:guideLst>
    </p:cSldViewPr>
  </p:notes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viewProps" Target="viewProps.xml"/><Relationship Id="rId102" Type="http://schemas.openxmlformats.org/officeDocument/2006/relationships/theme" Target="theme/theme1.xml"/><Relationship Id="rId103" Type="http://schemas.openxmlformats.org/officeDocument/2006/relationships/tableStyles" Target="tableStyles.xml"/><Relationship Id="rId104" Type="http://schemas.microsoft.com/office/2015/10/relationships/revisionInfo" Target="revisionInfo.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notesMaster" Target="notesMasters/notesMaster1.xml"/><Relationship Id="rId99" Type="http://schemas.openxmlformats.org/officeDocument/2006/relationships/printerSettings" Target="printerSettings/printerSettings1.bin"/><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presProps" Target="presProp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1"/>
            <a:ext cx="2944689" cy="497803"/>
          </a:xfrm>
          <a:prstGeom prst="rect">
            <a:avLst/>
          </a:prstGeom>
          <a:noFill/>
          <a:ln w="9525">
            <a:noFill/>
            <a:miter lim="800000"/>
            <a:headEnd/>
            <a:tailEnd/>
          </a:ln>
          <a:effectLst/>
        </p:spPr>
        <p:txBody>
          <a:bodyPr vert="horz" wrap="square" lIns="91406" tIns="45702" rIns="91406" bIns="45702" numCol="1" anchor="t" anchorCtr="0" compatLnSpc="1">
            <a:prstTxWarp prst="textNoShape">
              <a:avLst/>
            </a:prstTxWarp>
          </a:bodyPr>
          <a:lstStyle>
            <a:lvl1pPr defTabSz="914567">
              <a:defRPr sz="1200" dirty="0"/>
            </a:lvl1pPr>
          </a:lstStyle>
          <a:p>
            <a:pPr>
              <a:defRPr/>
            </a:pPr>
            <a:endParaRPr lang="en-GB" dirty="0"/>
          </a:p>
        </p:txBody>
      </p:sp>
      <p:sp>
        <p:nvSpPr>
          <p:cNvPr id="12291" name="Rectangle 3"/>
          <p:cNvSpPr>
            <a:spLocks noGrp="1" noChangeArrowheads="1"/>
          </p:cNvSpPr>
          <p:nvPr>
            <p:ph type="dt" idx="1"/>
          </p:nvPr>
        </p:nvSpPr>
        <p:spPr bwMode="auto">
          <a:xfrm>
            <a:off x="3846775" y="1"/>
            <a:ext cx="2946207" cy="497803"/>
          </a:xfrm>
          <a:prstGeom prst="rect">
            <a:avLst/>
          </a:prstGeom>
          <a:noFill/>
          <a:ln w="9525">
            <a:noFill/>
            <a:miter lim="800000"/>
            <a:headEnd/>
            <a:tailEnd/>
          </a:ln>
          <a:effectLst/>
        </p:spPr>
        <p:txBody>
          <a:bodyPr vert="horz" wrap="square" lIns="91406" tIns="45702" rIns="91406" bIns="45702" numCol="1" anchor="t" anchorCtr="0" compatLnSpc="1">
            <a:prstTxWarp prst="textNoShape">
              <a:avLst/>
            </a:prstTxWarp>
          </a:bodyPr>
          <a:lstStyle>
            <a:lvl1pPr algn="r" defTabSz="914567">
              <a:defRPr sz="1200" dirty="0"/>
            </a:lvl1pPr>
          </a:lstStyle>
          <a:p>
            <a:pPr>
              <a:defRPr/>
            </a:pPr>
            <a:endParaRPr lang="en-GB" dirty="0"/>
          </a:p>
        </p:txBody>
      </p:sp>
      <p:sp>
        <p:nvSpPr>
          <p:cNvPr id="26628" name="Rectangle 4"/>
          <p:cNvSpPr>
            <a:spLocks noGrp="1" noRot="1" noChangeAspect="1" noChangeArrowheads="1" noTextEdit="1"/>
          </p:cNvSpPr>
          <p:nvPr>
            <p:ph type="sldImg" idx="2"/>
          </p:nvPr>
        </p:nvSpPr>
        <p:spPr bwMode="auto">
          <a:xfrm>
            <a:off x="763588" y="742950"/>
            <a:ext cx="5268912" cy="3727450"/>
          </a:xfrm>
          <a:prstGeom prst="rect">
            <a:avLst/>
          </a:prstGeom>
          <a:noFill/>
          <a:ln w="9525">
            <a:solidFill>
              <a:srgbClr val="000000"/>
            </a:solidFill>
            <a:miter lim="800000"/>
            <a:headEnd/>
            <a:tailEnd/>
          </a:ln>
        </p:spPr>
      </p:sp>
      <p:sp>
        <p:nvSpPr>
          <p:cNvPr id="12293" name="Rectangle 5"/>
          <p:cNvSpPr>
            <a:spLocks noGrp="1" noChangeArrowheads="1"/>
          </p:cNvSpPr>
          <p:nvPr>
            <p:ph type="body" sz="quarter" idx="3"/>
          </p:nvPr>
        </p:nvSpPr>
        <p:spPr bwMode="auto">
          <a:xfrm>
            <a:off x="678843" y="4717570"/>
            <a:ext cx="5436815" cy="4470979"/>
          </a:xfrm>
          <a:prstGeom prst="rect">
            <a:avLst/>
          </a:prstGeom>
          <a:noFill/>
          <a:ln w="9525">
            <a:noFill/>
            <a:miter lim="800000"/>
            <a:headEnd/>
            <a:tailEnd/>
          </a:ln>
          <a:effectLst/>
        </p:spPr>
        <p:txBody>
          <a:bodyPr vert="horz" wrap="square" lIns="91406" tIns="45702" rIns="91406" bIns="45702"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2294" name="Rectangle 6"/>
          <p:cNvSpPr>
            <a:spLocks noGrp="1" noChangeArrowheads="1"/>
          </p:cNvSpPr>
          <p:nvPr>
            <p:ph type="ftr" sz="quarter" idx="4"/>
          </p:nvPr>
        </p:nvSpPr>
        <p:spPr bwMode="auto">
          <a:xfrm>
            <a:off x="0" y="9432057"/>
            <a:ext cx="2944689" cy="497803"/>
          </a:xfrm>
          <a:prstGeom prst="rect">
            <a:avLst/>
          </a:prstGeom>
          <a:noFill/>
          <a:ln w="9525">
            <a:noFill/>
            <a:miter lim="800000"/>
            <a:headEnd/>
            <a:tailEnd/>
          </a:ln>
          <a:effectLst/>
        </p:spPr>
        <p:txBody>
          <a:bodyPr vert="horz" wrap="square" lIns="91406" tIns="45702" rIns="91406" bIns="45702" numCol="1" anchor="b" anchorCtr="0" compatLnSpc="1">
            <a:prstTxWarp prst="textNoShape">
              <a:avLst/>
            </a:prstTxWarp>
          </a:bodyPr>
          <a:lstStyle>
            <a:lvl1pPr defTabSz="914567">
              <a:defRPr sz="1200" dirty="0"/>
            </a:lvl1pPr>
          </a:lstStyle>
          <a:p>
            <a:pPr>
              <a:defRPr/>
            </a:pPr>
            <a:endParaRPr lang="en-GB" dirty="0"/>
          </a:p>
        </p:txBody>
      </p:sp>
      <p:sp>
        <p:nvSpPr>
          <p:cNvPr id="12295" name="Rectangle 7"/>
          <p:cNvSpPr>
            <a:spLocks noGrp="1" noChangeArrowheads="1"/>
          </p:cNvSpPr>
          <p:nvPr>
            <p:ph type="sldNum" sz="quarter" idx="5"/>
          </p:nvPr>
        </p:nvSpPr>
        <p:spPr bwMode="auto">
          <a:xfrm>
            <a:off x="3846775" y="9432057"/>
            <a:ext cx="2946207" cy="497803"/>
          </a:xfrm>
          <a:prstGeom prst="rect">
            <a:avLst/>
          </a:prstGeom>
          <a:noFill/>
          <a:ln w="9525">
            <a:noFill/>
            <a:miter lim="800000"/>
            <a:headEnd/>
            <a:tailEnd/>
          </a:ln>
          <a:effectLst/>
        </p:spPr>
        <p:txBody>
          <a:bodyPr vert="horz" wrap="square" lIns="91406" tIns="45702" rIns="91406" bIns="45702" numCol="1" anchor="b" anchorCtr="0" compatLnSpc="1">
            <a:prstTxWarp prst="textNoShape">
              <a:avLst/>
            </a:prstTxWarp>
          </a:bodyPr>
          <a:lstStyle>
            <a:lvl1pPr algn="r" defTabSz="914567">
              <a:defRPr sz="1200"/>
            </a:lvl1pPr>
          </a:lstStyle>
          <a:p>
            <a:pPr>
              <a:defRPr/>
            </a:pPr>
            <a:fld id="{1EB9B084-2C7B-456D-8CAB-D25CCCEB7169}" type="slidenum">
              <a:rPr lang="en-GB"/>
              <a:pPr>
                <a:defRPr/>
              </a:pPr>
              <a:t>‹#›</a:t>
            </a:fld>
            <a:endParaRPr lang="en-GB" dirty="0"/>
          </a:p>
        </p:txBody>
      </p:sp>
    </p:spTree>
    <p:extLst>
      <p:ext uri="{BB962C8B-B14F-4D97-AF65-F5344CB8AC3E}">
        <p14:creationId xmlns:p14="http://schemas.microsoft.com/office/powerpoint/2010/main" val="30155723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Arial" charset="0"/>
        <a:ea typeface="+mn-ea"/>
        <a:cs typeface="Arial" charset="0"/>
      </a:defRPr>
    </a:lvl1pPr>
    <a:lvl2pPr marL="456069" algn="l" rtl="0" eaLnBrk="0" fontAlgn="base" hangingPunct="0">
      <a:spcBef>
        <a:spcPct val="30000"/>
      </a:spcBef>
      <a:spcAft>
        <a:spcPct val="0"/>
      </a:spcAft>
      <a:defRPr sz="1300" kern="1200">
        <a:solidFill>
          <a:schemeClr val="tx1"/>
        </a:solidFill>
        <a:latin typeface="Arial" charset="0"/>
        <a:ea typeface="+mn-ea"/>
        <a:cs typeface="Arial" charset="0"/>
      </a:defRPr>
    </a:lvl2pPr>
    <a:lvl3pPr marL="912135" algn="l" rtl="0" eaLnBrk="0" fontAlgn="base" hangingPunct="0">
      <a:spcBef>
        <a:spcPct val="30000"/>
      </a:spcBef>
      <a:spcAft>
        <a:spcPct val="0"/>
      </a:spcAft>
      <a:defRPr sz="1300" kern="1200">
        <a:solidFill>
          <a:schemeClr val="tx1"/>
        </a:solidFill>
        <a:latin typeface="Arial" charset="0"/>
        <a:ea typeface="+mn-ea"/>
        <a:cs typeface="Arial" charset="0"/>
      </a:defRPr>
    </a:lvl3pPr>
    <a:lvl4pPr marL="1368215" algn="l" rtl="0" eaLnBrk="0" fontAlgn="base" hangingPunct="0">
      <a:spcBef>
        <a:spcPct val="30000"/>
      </a:spcBef>
      <a:spcAft>
        <a:spcPct val="0"/>
      </a:spcAft>
      <a:defRPr sz="1300" kern="1200">
        <a:solidFill>
          <a:schemeClr val="tx1"/>
        </a:solidFill>
        <a:latin typeface="Arial" charset="0"/>
        <a:ea typeface="+mn-ea"/>
        <a:cs typeface="Arial" charset="0"/>
      </a:defRPr>
    </a:lvl4pPr>
    <a:lvl5pPr marL="1824286" algn="l" rtl="0" eaLnBrk="0" fontAlgn="base" hangingPunct="0">
      <a:spcBef>
        <a:spcPct val="30000"/>
      </a:spcBef>
      <a:spcAft>
        <a:spcPct val="0"/>
      </a:spcAft>
      <a:defRPr sz="1300" kern="1200">
        <a:solidFill>
          <a:schemeClr val="tx1"/>
        </a:solidFill>
        <a:latin typeface="Arial" charset="0"/>
        <a:ea typeface="+mn-ea"/>
        <a:cs typeface="Arial" charset="0"/>
      </a:defRPr>
    </a:lvl5pPr>
    <a:lvl6pPr marL="2280360" algn="l" defTabSz="912135" rtl="0" eaLnBrk="1" latinLnBrk="0" hangingPunct="1">
      <a:defRPr sz="1300" kern="1200">
        <a:solidFill>
          <a:schemeClr val="tx1"/>
        </a:solidFill>
        <a:latin typeface="+mn-lt"/>
        <a:ea typeface="+mn-ea"/>
        <a:cs typeface="+mn-cs"/>
      </a:defRPr>
    </a:lvl6pPr>
    <a:lvl7pPr marL="2736432" algn="l" defTabSz="912135" rtl="0" eaLnBrk="1" latinLnBrk="0" hangingPunct="1">
      <a:defRPr sz="1300" kern="1200">
        <a:solidFill>
          <a:schemeClr val="tx1"/>
        </a:solidFill>
        <a:latin typeface="+mn-lt"/>
        <a:ea typeface="+mn-ea"/>
        <a:cs typeface="+mn-cs"/>
      </a:defRPr>
    </a:lvl7pPr>
    <a:lvl8pPr marL="3192503" algn="l" defTabSz="912135" rtl="0" eaLnBrk="1" latinLnBrk="0" hangingPunct="1">
      <a:defRPr sz="1300" kern="1200">
        <a:solidFill>
          <a:schemeClr val="tx1"/>
        </a:solidFill>
        <a:latin typeface="+mn-lt"/>
        <a:ea typeface="+mn-ea"/>
        <a:cs typeface="+mn-cs"/>
      </a:defRPr>
    </a:lvl8pPr>
    <a:lvl9pPr marL="3648575" algn="l" defTabSz="912135" rtl="0" eaLnBrk="1" latinLnBrk="0" hangingPunct="1">
      <a:defRPr sz="13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01704" y="2349500"/>
            <a:ext cx="9090025" cy="1620838"/>
          </a:xfrm>
          <a:prstGeom prst="rect">
            <a:avLst/>
          </a:prstGeom>
        </p:spPr>
        <p:txBody>
          <a:bodyPr lIns="91216" tIns="45609" rIns="91216" bIns="45609"/>
          <a:lstStyle/>
          <a:p>
            <a:r>
              <a:rPr lang="en-US"/>
              <a:t>Click to edit Master title style</a:t>
            </a:r>
            <a:endParaRPr lang="en-GB"/>
          </a:p>
        </p:txBody>
      </p:sp>
      <p:sp>
        <p:nvSpPr>
          <p:cNvPr id="3" name="Subtitle 2"/>
          <p:cNvSpPr>
            <a:spLocks noGrp="1"/>
          </p:cNvSpPr>
          <p:nvPr>
            <p:ph type="subTitle" idx="1"/>
          </p:nvPr>
        </p:nvSpPr>
        <p:spPr>
          <a:xfrm>
            <a:off x="1603375" y="4284669"/>
            <a:ext cx="7486650" cy="1931986"/>
          </a:xfrm>
          <a:prstGeom prst="rect">
            <a:avLst/>
          </a:prstGeom>
        </p:spPr>
        <p:txBody>
          <a:bodyPr lIns="91216" tIns="45609" rIns="91216" bIns="45609"/>
          <a:lstStyle>
            <a:lvl1pPr marL="0" indent="0" algn="ctr">
              <a:buNone/>
              <a:defRPr/>
            </a:lvl1pPr>
            <a:lvl2pPr marL="456069" indent="0" algn="ctr">
              <a:buNone/>
              <a:defRPr/>
            </a:lvl2pPr>
            <a:lvl3pPr marL="912135" indent="0" algn="ctr">
              <a:buNone/>
              <a:defRPr/>
            </a:lvl3pPr>
            <a:lvl4pPr marL="1368215" indent="0" algn="ctr">
              <a:buNone/>
              <a:defRPr/>
            </a:lvl4pPr>
            <a:lvl5pPr marL="1824286" indent="0" algn="ctr">
              <a:buNone/>
              <a:defRPr/>
            </a:lvl5pPr>
            <a:lvl6pPr marL="2280360" indent="0" algn="ctr">
              <a:buNone/>
              <a:defRPr/>
            </a:lvl6pPr>
            <a:lvl7pPr marL="2736432" indent="0" algn="ctr">
              <a:buNone/>
              <a:defRPr/>
            </a:lvl7pPr>
            <a:lvl8pPr marL="3192503" indent="0" algn="ctr">
              <a:buNone/>
              <a:defRPr/>
            </a:lvl8pPr>
            <a:lvl9pPr marL="3648575" indent="0" algn="ctr">
              <a:buNone/>
              <a:defRPr/>
            </a:lvl9pPr>
          </a:lstStyle>
          <a:p>
            <a:r>
              <a:rPr lang="en-US"/>
              <a:t>Click to edit Master subtitle style</a:t>
            </a:r>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p>
            <a:r>
              <a:rPr lang="en-US"/>
              <a:t>Click to edit Master title style</a:t>
            </a:r>
            <a:endParaRPr lang="en-GB"/>
          </a:p>
        </p:txBody>
      </p:sp>
      <p:sp>
        <p:nvSpPr>
          <p:cNvPr id="3" name="Vertical Text Placeholder 2"/>
          <p:cNvSpPr>
            <a:spLocks noGrp="1"/>
          </p:cNvSpPr>
          <p:nvPr>
            <p:ph type="body" orient="vert" idx="1"/>
          </p:nvPr>
        </p:nvSpPr>
        <p:spPr>
          <a:xfrm>
            <a:off x="535004" y="1763713"/>
            <a:ext cx="9623425" cy="4991100"/>
          </a:xfrm>
          <a:prstGeom prst="rect">
            <a:avLst/>
          </a:prstGeom>
        </p:spPr>
        <p:txBody>
          <a:bodyPr vert="eaVert" lIns="91216" tIns="45609" rIns="91216" bIns="45609"/>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53350" y="303216"/>
            <a:ext cx="2405063" cy="6451600"/>
          </a:xfrm>
          <a:prstGeom prst="rect">
            <a:avLst/>
          </a:prstGeom>
        </p:spPr>
        <p:txBody>
          <a:bodyPr vert="eaVert" lIns="91216" tIns="45609" rIns="91216" bIns="45609"/>
          <a:lstStyle/>
          <a:p>
            <a:r>
              <a:rPr lang="en-US"/>
              <a:t>Click to edit Master title style</a:t>
            </a:r>
            <a:endParaRPr lang="en-GB"/>
          </a:p>
        </p:txBody>
      </p:sp>
      <p:sp>
        <p:nvSpPr>
          <p:cNvPr id="3" name="Vertical Text Placeholder 2"/>
          <p:cNvSpPr>
            <a:spLocks noGrp="1"/>
          </p:cNvSpPr>
          <p:nvPr>
            <p:ph type="body" orient="vert" idx="1"/>
          </p:nvPr>
        </p:nvSpPr>
        <p:spPr>
          <a:xfrm>
            <a:off x="534991" y="303216"/>
            <a:ext cx="7065962" cy="6451600"/>
          </a:xfrm>
          <a:prstGeom prst="rect">
            <a:avLst/>
          </a:prstGeom>
        </p:spPr>
        <p:txBody>
          <a:bodyPr vert="eaVert" lIns="91216" tIns="45609" rIns="91216" bIns="45609"/>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p>
            <a:r>
              <a:rPr lang="en-US"/>
              <a:t>Click to edit Master title style</a:t>
            </a:r>
            <a:endParaRPr lang="en-GB"/>
          </a:p>
        </p:txBody>
      </p:sp>
      <p:sp>
        <p:nvSpPr>
          <p:cNvPr id="3" name="Content Placeholder 2"/>
          <p:cNvSpPr>
            <a:spLocks noGrp="1"/>
          </p:cNvSpPr>
          <p:nvPr>
            <p:ph idx="1"/>
          </p:nvPr>
        </p:nvSpPr>
        <p:spPr>
          <a:xfrm>
            <a:off x="535004" y="1763713"/>
            <a:ext cx="9623425" cy="4991100"/>
          </a:xfrm>
          <a:prstGeom prst="rect">
            <a:avLst/>
          </a:prstGeom>
        </p:spPr>
        <p:txBody>
          <a:bodyPr lIns="91216" tIns="45609" rIns="91216" bIns="45609"/>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4566" y="4859354"/>
            <a:ext cx="9090025" cy="1501775"/>
          </a:xfrm>
          <a:prstGeom prst="rect">
            <a:avLst/>
          </a:prstGeom>
        </p:spPr>
        <p:txBody>
          <a:bodyPr lIns="91216" tIns="45609" rIns="91216" bIns="45609"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844566" y="3205166"/>
            <a:ext cx="9090025" cy="1654175"/>
          </a:xfrm>
          <a:prstGeom prst="rect">
            <a:avLst/>
          </a:prstGeom>
        </p:spPr>
        <p:txBody>
          <a:bodyPr lIns="91216" tIns="45609" rIns="91216" bIns="45609" anchor="b"/>
          <a:lstStyle>
            <a:lvl1pPr marL="0" indent="0">
              <a:buNone/>
              <a:defRPr sz="2100"/>
            </a:lvl1pPr>
            <a:lvl2pPr marL="456069" indent="0">
              <a:buNone/>
              <a:defRPr sz="1800"/>
            </a:lvl2pPr>
            <a:lvl3pPr marL="912135" indent="0">
              <a:buNone/>
              <a:defRPr sz="1600"/>
            </a:lvl3pPr>
            <a:lvl4pPr marL="1368215" indent="0">
              <a:buNone/>
              <a:defRPr sz="1400"/>
            </a:lvl4pPr>
            <a:lvl5pPr marL="1824286" indent="0">
              <a:buNone/>
              <a:defRPr sz="1400"/>
            </a:lvl5pPr>
            <a:lvl6pPr marL="2280360" indent="0">
              <a:buNone/>
              <a:defRPr sz="1400"/>
            </a:lvl6pPr>
            <a:lvl7pPr marL="2736432" indent="0">
              <a:buNone/>
              <a:defRPr sz="1400"/>
            </a:lvl7pPr>
            <a:lvl8pPr marL="3192503" indent="0">
              <a:buNone/>
              <a:defRPr sz="1400"/>
            </a:lvl8pPr>
            <a:lvl9pPr marL="3648575"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p>
            <a:r>
              <a:rPr lang="en-US"/>
              <a:t>Click to edit Master title style</a:t>
            </a:r>
            <a:endParaRPr lang="en-GB"/>
          </a:p>
        </p:txBody>
      </p:sp>
      <p:sp>
        <p:nvSpPr>
          <p:cNvPr id="3" name="Content Placeholder 2"/>
          <p:cNvSpPr>
            <a:spLocks noGrp="1"/>
          </p:cNvSpPr>
          <p:nvPr>
            <p:ph sz="half" idx="1"/>
          </p:nvPr>
        </p:nvSpPr>
        <p:spPr>
          <a:xfrm>
            <a:off x="534991" y="1763713"/>
            <a:ext cx="4735512" cy="4991100"/>
          </a:xfrm>
          <a:prstGeom prst="rect">
            <a:avLst/>
          </a:prstGeom>
        </p:spPr>
        <p:txBody>
          <a:bodyPr lIns="91216" tIns="45609" rIns="91216" bIns="45609"/>
          <a:lstStyle>
            <a:lvl1pPr>
              <a:defRPr sz="29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5422900" y="1763713"/>
            <a:ext cx="4735513" cy="4991100"/>
          </a:xfrm>
          <a:prstGeom prst="rect">
            <a:avLst/>
          </a:prstGeom>
        </p:spPr>
        <p:txBody>
          <a:bodyPr lIns="91216" tIns="45609" rIns="91216" bIns="45609"/>
          <a:lstStyle>
            <a:lvl1pPr>
              <a:defRPr sz="29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lvl1pPr>
              <a:defRPr/>
            </a:lvl1pPr>
          </a:lstStyle>
          <a:p>
            <a:r>
              <a:rPr lang="en-US"/>
              <a:t>Click to edit Master title style</a:t>
            </a:r>
            <a:endParaRPr lang="en-GB"/>
          </a:p>
        </p:txBody>
      </p:sp>
      <p:sp>
        <p:nvSpPr>
          <p:cNvPr id="3" name="Text Placeholder 2"/>
          <p:cNvSpPr>
            <a:spLocks noGrp="1"/>
          </p:cNvSpPr>
          <p:nvPr>
            <p:ph type="body" idx="1"/>
          </p:nvPr>
        </p:nvSpPr>
        <p:spPr>
          <a:xfrm>
            <a:off x="534991" y="1692277"/>
            <a:ext cx="4724400" cy="704850"/>
          </a:xfrm>
          <a:prstGeom prst="rect">
            <a:avLst/>
          </a:prstGeom>
        </p:spPr>
        <p:txBody>
          <a:bodyPr lIns="91216" tIns="45609" rIns="91216" bIns="45609" anchor="b"/>
          <a:lstStyle>
            <a:lvl1pPr marL="0" indent="0">
              <a:buNone/>
              <a:defRPr sz="2400" b="1"/>
            </a:lvl1pPr>
            <a:lvl2pPr marL="456069" indent="0">
              <a:buNone/>
              <a:defRPr sz="2100" b="1"/>
            </a:lvl2pPr>
            <a:lvl3pPr marL="912135" indent="0">
              <a:buNone/>
              <a:defRPr sz="1800" b="1"/>
            </a:lvl3pPr>
            <a:lvl4pPr marL="1368215" indent="0">
              <a:buNone/>
              <a:defRPr sz="1600" b="1"/>
            </a:lvl4pPr>
            <a:lvl5pPr marL="1824286" indent="0">
              <a:buNone/>
              <a:defRPr sz="1600" b="1"/>
            </a:lvl5pPr>
            <a:lvl6pPr marL="2280360" indent="0">
              <a:buNone/>
              <a:defRPr sz="1600" b="1"/>
            </a:lvl6pPr>
            <a:lvl7pPr marL="2736432" indent="0">
              <a:buNone/>
              <a:defRPr sz="1600" b="1"/>
            </a:lvl7pPr>
            <a:lvl8pPr marL="3192503" indent="0">
              <a:buNone/>
              <a:defRPr sz="1600" b="1"/>
            </a:lvl8pPr>
            <a:lvl9pPr marL="3648575" indent="0">
              <a:buNone/>
              <a:defRPr sz="1600" b="1"/>
            </a:lvl9pPr>
          </a:lstStyle>
          <a:p>
            <a:pPr lvl="0"/>
            <a:r>
              <a:rPr lang="en-US"/>
              <a:t>Click to edit Master text styles</a:t>
            </a:r>
          </a:p>
        </p:txBody>
      </p:sp>
      <p:sp>
        <p:nvSpPr>
          <p:cNvPr id="4" name="Content Placeholder 3"/>
          <p:cNvSpPr>
            <a:spLocks noGrp="1"/>
          </p:cNvSpPr>
          <p:nvPr>
            <p:ph sz="half" idx="2"/>
          </p:nvPr>
        </p:nvSpPr>
        <p:spPr>
          <a:xfrm>
            <a:off x="534991" y="2397128"/>
            <a:ext cx="4724400" cy="4357688"/>
          </a:xfrm>
          <a:prstGeom prst="rect">
            <a:avLst/>
          </a:prstGeom>
        </p:spPr>
        <p:txBody>
          <a:bodyPr lIns="91216" tIns="45609" rIns="91216" bIns="45609"/>
          <a:lstStyle>
            <a:lvl1pPr>
              <a:defRPr sz="24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5432429" y="1692277"/>
            <a:ext cx="4725988" cy="704850"/>
          </a:xfrm>
          <a:prstGeom prst="rect">
            <a:avLst/>
          </a:prstGeom>
        </p:spPr>
        <p:txBody>
          <a:bodyPr lIns="91216" tIns="45609" rIns="91216" bIns="45609" anchor="b"/>
          <a:lstStyle>
            <a:lvl1pPr marL="0" indent="0">
              <a:buNone/>
              <a:defRPr sz="2400" b="1"/>
            </a:lvl1pPr>
            <a:lvl2pPr marL="456069" indent="0">
              <a:buNone/>
              <a:defRPr sz="2100" b="1"/>
            </a:lvl2pPr>
            <a:lvl3pPr marL="912135" indent="0">
              <a:buNone/>
              <a:defRPr sz="1800" b="1"/>
            </a:lvl3pPr>
            <a:lvl4pPr marL="1368215" indent="0">
              <a:buNone/>
              <a:defRPr sz="1600" b="1"/>
            </a:lvl4pPr>
            <a:lvl5pPr marL="1824286" indent="0">
              <a:buNone/>
              <a:defRPr sz="1600" b="1"/>
            </a:lvl5pPr>
            <a:lvl6pPr marL="2280360" indent="0">
              <a:buNone/>
              <a:defRPr sz="1600" b="1"/>
            </a:lvl6pPr>
            <a:lvl7pPr marL="2736432" indent="0">
              <a:buNone/>
              <a:defRPr sz="1600" b="1"/>
            </a:lvl7pPr>
            <a:lvl8pPr marL="3192503" indent="0">
              <a:buNone/>
              <a:defRPr sz="1600" b="1"/>
            </a:lvl8pPr>
            <a:lvl9pPr marL="364857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432429" y="2397128"/>
            <a:ext cx="4725988" cy="4357688"/>
          </a:xfrm>
          <a:prstGeom prst="rect">
            <a:avLst/>
          </a:prstGeom>
        </p:spPr>
        <p:txBody>
          <a:bodyPr lIns="91216" tIns="45609" rIns="91216" bIns="45609"/>
          <a:lstStyle>
            <a:lvl1pPr>
              <a:defRPr sz="24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5004" y="303219"/>
            <a:ext cx="9623425" cy="1260475"/>
          </a:xfrm>
          <a:prstGeom prst="rect">
            <a:avLst/>
          </a:prstGeom>
        </p:spPr>
        <p:txBody>
          <a:bodyPr lIns="91216" tIns="45609" rIns="91216" bIns="45609"/>
          <a:lstStyle/>
          <a:p>
            <a:r>
              <a:rPr lang="en-US"/>
              <a:t>Click to edit Master title style</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004" y="301630"/>
            <a:ext cx="3517901" cy="1281113"/>
          </a:xfrm>
          <a:prstGeom prst="rect">
            <a:avLst/>
          </a:prstGeom>
        </p:spPr>
        <p:txBody>
          <a:bodyPr lIns="91216" tIns="45609" rIns="91216" bIns="45609" anchor="b"/>
          <a:lstStyle>
            <a:lvl1pPr algn="l">
              <a:defRPr sz="2100" b="1"/>
            </a:lvl1pPr>
          </a:lstStyle>
          <a:p>
            <a:r>
              <a:rPr lang="en-US"/>
              <a:t>Click to edit Master title style</a:t>
            </a:r>
            <a:endParaRPr lang="en-GB"/>
          </a:p>
        </p:txBody>
      </p:sp>
      <p:sp>
        <p:nvSpPr>
          <p:cNvPr id="3" name="Content Placeholder 2"/>
          <p:cNvSpPr>
            <a:spLocks noGrp="1"/>
          </p:cNvSpPr>
          <p:nvPr>
            <p:ph idx="1"/>
          </p:nvPr>
        </p:nvSpPr>
        <p:spPr>
          <a:xfrm>
            <a:off x="4181479" y="301625"/>
            <a:ext cx="5976938" cy="6453188"/>
          </a:xfrm>
          <a:prstGeom prst="rect">
            <a:avLst/>
          </a:prstGeom>
        </p:spPr>
        <p:txBody>
          <a:bodyPr lIns="91216" tIns="45609" rIns="91216" bIns="45609"/>
          <a:lstStyle>
            <a:lvl1pPr>
              <a:defRPr sz="32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535004" y="1582753"/>
            <a:ext cx="3517901" cy="5172075"/>
          </a:xfrm>
          <a:prstGeom prst="rect">
            <a:avLst/>
          </a:prstGeom>
        </p:spPr>
        <p:txBody>
          <a:bodyPr lIns="91216" tIns="45609" rIns="91216" bIns="45609"/>
          <a:lstStyle>
            <a:lvl1pPr marL="0" indent="0">
              <a:buNone/>
              <a:defRPr sz="1400"/>
            </a:lvl1pPr>
            <a:lvl2pPr marL="456069" indent="0">
              <a:buNone/>
              <a:defRPr sz="1300"/>
            </a:lvl2pPr>
            <a:lvl3pPr marL="912135" indent="0">
              <a:buNone/>
              <a:defRPr sz="1000"/>
            </a:lvl3pPr>
            <a:lvl4pPr marL="1368215" indent="0">
              <a:buNone/>
              <a:defRPr sz="900"/>
            </a:lvl4pPr>
            <a:lvl5pPr marL="1824286" indent="0">
              <a:buNone/>
              <a:defRPr sz="900"/>
            </a:lvl5pPr>
            <a:lvl6pPr marL="2280360" indent="0">
              <a:buNone/>
              <a:defRPr sz="900"/>
            </a:lvl6pPr>
            <a:lvl7pPr marL="2736432" indent="0">
              <a:buNone/>
              <a:defRPr sz="900"/>
            </a:lvl7pPr>
            <a:lvl8pPr marL="3192503" indent="0">
              <a:buNone/>
              <a:defRPr sz="900"/>
            </a:lvl8pPr>
            <a:lvl9pPr marL="3648575"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95516" y="5292725"/>
            <a:ext cx="6416675" cy="625475"/>
          </a:xfrm>
          <a:prstGeom prst="rect">
            <a:avLst/>
          </a:prstGeom>
        </p:spPr>
        <p:txBody>
          <a:bodyPr lIns="91216" tIns="45609" rIns="91216" bIns="45609" anchor="b"/>
          <a:lstStyle>
            <a:lvl1pPr algn="l">
              <a:defRPr sz="2100" b="1"/>
            </a:lvl1pPr>
          </a:lstStyle>
          <a:p>
            <a:r>
              <a:rPr lang="en-US"/>
              <a:t>Click to edit Master title style</a:t>
            </a:r>
            <a:endParaRPr lang="en-GB"/>
          </a:p>
        </p:txBody>
      </p:sp>
      <p:sp>
        <p:nvSpPr>
          <p:cNvPr id="3" name="Picture Placeholder 2"/>
          <p:cNvSpPr>
            <a:spLocks noGrp="1"/>
          </p:cNvSpPr>
          <p:nvPr>
            <p:ph type="pic" idx="1"/>
          </p:nvPr>
        </p:nvSpPr>
        <p:spPr>
          <a:xfrm>
            <a:off x="2095516" y="676275"/>
            <a:ext cx="6416675" cy="4535488"/>
          </a:xfrm>
          <a:prstGeom prst="rect">
            <a:avLst/>
          </a:prstGeom>
        </p:spPr>
        <p:txBody>
          <a:bodyPr lIns="91216" tIns="45609" rIns="91216" bIns="45609"/>
          <a:lstStyle>
            <a:lvl1pPr marL="0" indent="0">
              <a:buNone/>
              <a:defRPr sz="3200"/>
            </a:lvl1pPr>
            <a:lvl2pPr marL="456069" indent="0">
              <a:buNone/>
              <a:defRPr sz="2900"/>
            </a:lvl2pPr>
            <a:lvl3pPr marL="912135" indent="0">
              <a:buNone/>
              <a:defRPr sz="2400"/>
            </a:lvl3pPr>
            <a:lvl4pPr marL="1368215" indent="0">
              <a:buNone/>
              <a:defRPr sz="2100"/>
            </a:lvl4pPr>
            <a:lvl5pPr marL="1824286" indent="0">
              <a:buNone/>
              <a:defRPr sz="2100"/>
            </a:lvl5pPr>
            <a:lvl6pPr marL="2280360" indent="0">
              <a:buNone/>
              <a:defRPr sz="2100"/>
            </a:lvl6pPr>
            <a:lvl7pPr marL="2736432" indent="0">
              <a:buNone/>
              <a:defRPr sz="2100"/>
            </a:lvl7pPr>
            <a:lvl8pPr marL="3192503" indent="0">
              <a:buNone/>
              <a:defRPr sz="2100"/>
            </a:lvl8pPr>
            <a:lvl9pPr marL="3648575" indent="0">
              <a:buNone/>
              <a:defRPr sz="2100"/>
            </a:lvl9pPr>
          </a:lstStyle>
          <a:p>
            <a:pPr lvl="0"/>
            <a:endParaRPr lang="en-GB" noProof="0" dirty="0"/>
          </a:p>
        </p:txBody>
      </p:sp>
      <p:sp>
        <p:nvSpPr>
          <p:cNvPr id="4" name="Text Placeholder 3"/>
          <p:cNvSpPr>
            <a:spLocks noGrp="1"/>
          </p:cNvSpPr>
          <p:nvPr>
            <p:ph type="body" sz="half" idx="2"/>
          </p:nvPr>
        </p:nvSpPr>
        <p:spPr>
          <a:xfrm>
            <a:off x="2095516" y="5918201"/>
            <a:ext cx="6416675" cy="887413"/>
          </a:xfrm>
          <a:prstGeom prst="rect">
            <a:avLst/>
          </a:prstGeom>
        </p:spPr>
        <p:txBody>
          <a:bodyPr lIns="91216" tIns="45609" rIns="91216" bIns="45609"/>
          <a:lstStyle>
            <a:lvl1pPr marL="0" indent="0">
              <a:buNone/>
              <a:defRPr sz="1400"/>
            </a:lvl1pPr>
            <a:lvl2pPr marL="456069" indent="0">
              <a:buNone/>
              <a:defRPr sz="1300"/>
            </a:lvl2pPr>
            <a:lvl3pPr marL="912135" indent="0">
              <a:buNone/>
              <a:defRPr sz="1000"/>
            </a:lvl3pPr>
            <a:lvl4pPr marL="1368215" indent="0">
              <a:buNone/>
              <a:defRPr sz="900"/>
            </a:lvl4pPr>
            <a:lvl5pPr marL="1824286" indent="0">
              <a:buNone/>
              <a:defRPr sz="900"/>
            </a:lvl5pPr>
            <a:lvl6pPr marL="2280360" indent="0">
              <a:buNone/>
              <a:defRPr sz="900"/>
            </a:lvl6pPr>
            <a:lvl7pPr marL="2736432" indent="0">
              <a:buNone/>
              <a:defRPr sz="900"/>
            </a:lvl7pPr>
            <a:lvl8pPr marL="3192503" indent="0">
              <a:buNone/>
              <a:defRPr sz="900"/>
            </a:lvl8pPr>
            <a:lvl9pPr marL="3648575"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5" name="Text Box 3"/>
          <p:cNvSpPr txBox="1">
            <a:spLocks noChangeArrowheads="1"/>
          </p:cNvSpPr>
          <p:nvPr userDrawn="1"/>
        </p:nvSpPr>
        <p:spPr bwMode="auto">
          <a:xfrm>
            <a:off x="5877603" y="7042156"/>
            <a:ext cx="4462464" cy="515154"/>
          </a:xfrm>
          <a:prstGeom prst="rect">
            <a:avLst/>
          </a:prstGeom>
          <a:noFill/>
          <a:ln w="25400">
            <a:noFill/>
            <a:prstDash val="sysDot"/>
            <a:miter lim="800000"/>
            <a:headEnd/>
            <a:tailEnd/>
          </a:ln>
          <a:effectLst/>
        </p:spPr>
        <p:txBody>
          <a:bodyPr wrap="square" lIns="91064" tIns="45536" rIns="91064" bIns="45536">
            <a:spAutoFit/>
          </a:bodyPr>
          <a:lstStyle/>
          <a:p>
            <a:pPr algn="r" defTabSz="861467">
              <a:spcBef>
                <a:spcPct val="50000"/>
              </a:spcBef>
              <a:defRPr/>
            </a:pPr>
            <a:r>
              <a:rPr lang="en-GB" sz="1100" b="0" dirty="0">
                <a:solidFill>
                  <a:schemeClr val="accent4">
                    <a:lumMod val="50000"/>
                    <a:lumOff val="50000"/>
                  </a:schemeClr>
                </a:solidFill>
                <a:latin typeface="Gill Sans"/>
                <a:cs typeface="Gill Sans"/>
              </a:rPr>
              <a:t>Workshop</a:t>
            </a:r>
          </a:p>
          <a:p>
            <a:pPr algn="r" defTabSz="861467">
              <a:spcBef>
                <a:spcPct val="50000"/>
              </a:spcBef>
              <a:defRPr/>
            </a:pPr>
            <a:r>
              <a:rPr lang="en-GB" sz="1100" b="0" dirty="0">
                <a:solidFill>
                  <a:schemeClr val="accent4">
                    <a:lumMod val="50000"/>
                    <a:lumOff val="50000"/>
                  </a:schemeClr>
                </a:solidFill>
                <a:latin typeface="Gill Sans"/>
                <a:cs typeface="Gill Sans"/>
              </a:rPr>
              <a:t>Space</a:t>
            </a:r>
            <a:r>
              <a:rPr lang="en-GB" sz="1100" b="0" baseline="0" dirty="0">
                <a:solidFill>
                  <a:schemeClr val="accent4">
                    <a:lumMod val="50000"/>
                    <a:lumOff val="50000"/>
                  </a:schemeClr>
                </a:solidFill>
                <a:latin typeface="Gill Sans"/>
                <a:cs typeface="Gill Sans"/>
              </a:rPr>
              <a:t> Syntax Toolkit for QGIS</a:t>
            </a:r>
            <a:endParaRPr lang="en-GB" sz="1100" b="0" dirty="0">
              <a:solidFill>
                <a:schemeClr val="accent4">
                  <a:lumMod val="50000"/>
                  <a:lumOff val="50000"/>
                </a:schemeClr>
              </a:solidFill>
              <a:latin typeface="Gill Sans"/>
              <a:cs typeface="Gill Sans"/>
            </a:endParaRPr>
          </a:p>
        </p:txBody>
      </p:sp>
      <p:cxnSp>
        <p:nvCxnSpPr>
          <p:cNvPr id="12" name="Straight Connector 11"/>
          <p:cNvCxnSpPr/>
          <p:nvPr userDrawn="1"/>
        </p:nvCxnSpPr>
        <p:spPr bwMode="auto">
          <a:xfrm>
            <a:off x="522146" y="4102103"/>
            <a:ext cx="0" cy="88827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20" name="Straight Connector 19"/>
          <p:cNvCxnSpPr/>
          <p:nvPr userDrawn="1"/>
        </p:nvCxnSpPr>
        <p:spPr bwMode="auto">
          <a:xfrm>
            <a:off x="522146" y="3206766"/>
            <a:ext cx="0" cy="88827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21" name="Straight Connector 20"/>
          <p:cNvCxnSpPr/>
          <p:nvPr userDrawn="1"/>
        </p:nvCxnSpPr>
        <p:spPr bwMode="auto">
          <a:xfrm>
            <a:off x="522146" y="2311429"/>
            <a:ext cx="0" cy="88827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22" name="Straight Connector 21"/>
          <p:cNvCxnSpPr/>
          <p:nvPr userDrawn="1"/>
        </p:nvCxnSpPr>
        <p:spPr bwMode="auto">
          <a:xfrm>
            <a:off x="522146" y="1416092"/>
            <a:ext cx="0" cy="88827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23" name="Straight Connector 22"/>
          <p:cNvCxnSpPr/>
          <p:nvPr userDrawn="1"/>
        </p:nvCxnSpPr>
        <p:spPr bwMode="auto">
          <a:xfrm>
            <a:off x="522146" y="520755"/>
            <a:ext cx="0" cy="888274"/>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cxnSp>
        <p:nvCxnSpPr>
          <p:cNvPr id="24" name="Straight Connector 23"/>
          <p:cNvCxnSpPr/>
          <p:nvPr userDrawn="1"/>
        </p:nvCxnSpPr>
        <p:spPr bwMode="auto">
          <a:xfrm>
            <a:off x="522146" y="0"/>
            <a:ext cx="0" cy="513692"/>
          </a:xfrm>
          <a:prstGeom prst="line">
            <a:avLst/>
          </a:prstGeom>
          <a:solidFill>
            <a:schemeClr val="accent1"/>
          </a:solidFill>
          <a:ln w="9525" cap="flat" cmpd="sng" algn="ctr">
            <a:solidFill>
              <a:schemeClr val="tx1">
                <a:lumMod val="65000"/>
                <a:lumOff val="35000"/>
              </a:schemeClr>
            </a:solidFill>
            <a:prstDash val="solid"/>
            <a:round/>
            <a:headEnd type="none" w="med" len="med"/>
            <a:tailEnd type="oval" w="med" len="med"/>
          </a:ln>
          <a:effectLst/>
        </p:spPr>
      </p:cxnSp>
      <p:pic>
        <p:nvPicPr>
          <p:cNvPr id="3" name="Picture 2" descr="contrib_logos.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7158933"/>
            <a:ext cx="3218632" cy="402329"/>
          </a:xfrm>
          <a:prstGeom prst="rect">
            <a:avLst/>
          </a:prstGeom>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ctr" defTabSz="1040415" rtl="0" eaLnBrk="0" fontAlgn="base" hangingPunct="0">
        <a:spcBef>
          <a:spcPct val="0"/>
        </a:spcBef>
        <a:spcAft>
          <a:spcPct val="0"/>
        </a:spcAft>
        <a:defRPr sz="5000">
          <a:solidFill>
            <a:schemeClr val="tx2"/>
          </a:solidFill>
          <a:latin typeface="+mj-lt"/>
          <a:ea typeface="+mj-ea"/>
          <a:cs typeface="+mj-cs"/>
        </a:defRPr>
      </a:lvl1pPr>
      <a:lvl2pPr algn="ctr" defTabSz="1040415" rtl="0" eaLnBrk="0" fontAlgn="base" hangingPunct="0">
        <a:spcBef>
          <a:spcPct val="0"/>
        </a:spcBef>
        <a:spcAft>
          <a:spcPct val="0"/>
        </a:spcAft>
        <a:defRPr sz="5000">
          <a:solidFill>
            <a:schemeClr val="tx2"/>
          </a:solidFill>
          <a:latin typeface="Times New Roman" pitchFamily="18" charset="0"/>
          <a:cs typeface="Arial" charset="0"/>
        </a:defRPr>
      </a:lvl2pPr>
      <a:lvl3pPr algn="ctr" defTabSz="1040415" rtl="0" eaLnBrk="0" fontAlgn="base" hangingPunct="0">
        <a:spcBef>
          <a:spcPct val="0"/>
        </a:spcBef>
        <a:spcAft>
          <a:spcPct val="0"/>
        </a:spcAft>
        <a:defRPr sz="5000">
          <a:solidFill>
            <a:schemeClr val="tx2"/>
          </a:solidFill>
          <a:latin typeface="Times New Roman" pitchFamily="18" charset="0"/>
          <a:cs typeface="Arial" charset="0"/>
        </a:defRPr>
      </a:lvl3pPr>
      <a:lvl4pPr algn="ctr" defTabSz="1040415" rtl="0" eaLnBrk="0" fontAlgn="base" hangingPunct="0">
        <a:spcBef>
          <a:spcPct val="0"/>
        </a:spcBef>
        <a:spcAft>
          <a:spcPct val="0"/>
        </a:spcAft>
        <a:defRPr sz="5000">
          <a:solidFill>
            <a:schemeClr val="tx2"/>
          </a:solidFill>
          <a:latin typeface="Times New Roman" pitchFamily="18" charset="0"/>
          <a:cs typeface="Arial" charset="0"/>
        </a:defRPr>
      </a:lvl4pPr>
      <a:lvl5pPr algn="ctr" defTabSz="1040415" rtl="0" eaLnBrk="0" fontAlgn="base" hangingPunct="0">
        <a:spcBef>
          <a:spcPct val="0"/>
        </a:spcBef>
        <a:spcAft>
          <a:spcPct val="0"/>
        </a:spcAft>
        <a:defRPr sz="5000">
          <a:solidFill>
            <a:schemeClr val="tx2"/>
          </a:solidFill>
          <a:latin typeface="Times New Roman" pitchFamily="18" charset="0"/>
          <a:cs typeface="Arial" charset="0"/>
        </a:defRPr>
      </a:lvl5pPr>
      <a:lvl6pPr marL="456069" algn="ctr" defTabSz="1040415" rtl="0" fontAlgn="base">
        <a:spcBef>
          <a:spcPct val="0"/>
        </a:spcBef>
        <a:spcAft>
          <a:spcPct val="0"/>
        </a:spcAft>
        <a:defRPr sz="5000">
          <a:solidFill>
            <a:schemeClr val="tx2"/>
          </a:solidFill>
          <a:latin typeface="Times New Roman" pitchFamily="18" charset="0"/>
          <a:cs typeface="Arial" charset="0"/>
        </a:defRPr>
      </a:lvl6pPr>
      <a:lvl7pPr marL="912135" algn="ctr" defTabSz="1040415" rtl="0" fontAlgn="base">
        <a:spcBef>
          <a:spcPct val="0"/>
        </a:spcBef>
        <a:spcAft>
          <a:spcPct val="0"/>
        </a:spcAft>
        <a:defRPr sz="5000">
          <a:solidFill>
            <a:schemeClr val="tx2"/>
          </a:solidFill>
          <a:latin typeface="Times New Roman" pitchFamily="18" charset="0"/>
          <a:cs typeface="Arial" charset="0"/>
        </a:defRPr>
      </a:lvl7pPr>
      <a:lvl8pPr marL="1368215" algn="ctr" defTabSz="1040415" rtl="0" fontAlgn="base">
        <a:spcBef>
          <a:spcPct val="0"/>
        </a:spcBef>
        <a:spcAft>
          <a:spcPct val="0"/>
        </a:spcAft>
        <a:defRPr sz="5000">
          <a:solidFill>
            <a:schemeClr val="tx2"/>
          </a:solidFill>
          <a:latin typeface="Times New Roman" pitchFamily="18" charset="0"/>
          <a:cs typeface="Arial" charset="0"/>
        </a:defRPr>
      </a:lvl8pPr>
      <a:lvl9pPr marL="1824286" algn="ctr" defTabSz="1040415" rtl="0" fontAlgn="base">
        <a:spcBef>
          <a:spcPct val="0"/>
        </a:spcBef>
        <a:spcAft>
          <a:spcPct val="0"/>
        </a:spcAft>
        <a:defRPr sz="5000">
          <a:solidFill>
            <a:schemeClr val="tx2"/>
          </a:solidFill>
          <a:latin typeface="Times New Roman" pitchFamily="18" charset="0"/>
          <a:cs typeface="Arial" charset="0"/>
        </a:defRPr>
      </a:lvl9pPr>
    </p:titleStyle>
    <p:bodyStyle>
      <a:lvl1pPr marL="389559" indent="-389559" algn="l" defTabSz="1040415" rtl="0" eaLnBrk="0" fontAlgn="base" hangingPunct="0">
        <a:spcBef>
          <a:spcPct val="20000"/>
        </a:spcBef>
        <a:spcAft>
          <a:spcPct val="0"/>
        </a:spcAft>
        <a:buChar char="•"/>
        <a:defRPr sz="3700">
          <a:solidFill>
            <a:schemeClr val="tx1"/>
          </a:solidFill>
          <a:latin typeface="+mn-lt"/>
          <a:ea typeface="+mn-ea"/>
          <a:cs typeface="+mn-cs"/>
        </a:defRPr>
      </a:lvl1pPr>
      <a:lvl2pPr marL="845633" indent="-324639" algn="l" defTabSz="1040415" rtl="0" eaLnBrk="0" fontAlgn="base" hangingPunct="0">
        <a:spcBef>
          <a:spcPct val="20000"/>
        </a:spcBef>
        <a:spcAft>
          <a:spcPct val="0"/>
        </a:spcAft>
        <a:buChar char="–"/>
        <a:defRPr sz="3200">
          <a:solidFill>
            <a:schemeClr val="tx1"/>
          </a:solidFill>
          <a:latin typeface="+mn-lt"/>
          <a:cs typeface="+mn-cs"/>
        </a:defRPr>
      </a:lvl2pPr>
      <a:lvl3pPr marL="1300123" indent="-259708" algn="l" defTabSz="1040415" rtl="0" eaLnBrk="0" fontAlgn="base" hangingPunct="0">
        <a:spcBef>
          <a:spcPct val="20000"/>
        </a:spcBef>
        <a:spcAft>
          <a:spcPct val="0"/>
        </a:spcAft>
        <a:buChar char="•"/>
        <a:defRPr sz="2700">
          <a:solidFill>
            <a:schemeClr val="tx1"/>
          </a:solidFill>
          <a:latin typeface="+mn-lt"/>
          <a:cs typeface="+mn-cs"/>
        </a:defRPr>
      </a:lvl3pPr>
      <a:lvl4pPr marL="1821121" indent="-259708" algn="l" defTabSz="1040415" rtl="0" eaLnBrk="0" fontAlgn="base" hangingPunct="0">
        <a:spcBef>
          <a:spcPct val="20000"/>
        </a:spcBef>
        <a:spcAft>
          <a:spcPct val="0"/>
        </a:spcAft>
        <a:buChar char="–"/>
        <a:defRPr sz="2300">
          <a:solidFill>
            <a:schemeClr val="tx1"/>
          </a:solidFill>
          <a:latin typeface="+mn-lt"/>
          <a:cs typeface="+mn-cs"/>
        </a:defRPr>
      </a:lvl4pPr>
      <a:lvl5pPr marL="2338952" indent="-258124" algn="l" defTabSz="1040415" rtl="0" eaLnBrk="0" fontAlgn="base" hangingPunct="0">
        <a:spcBef>
          <a:spcPct val="20000"/>
        </a:spcBef>
        <a:spcAft>
          <a:spcPct val="0"/>
        </a:spcAft>
        <a:buChar char="»"/>
        <a:defRPr sz="2300">
          <a:solidFill>
            <a:schemeClr val="tx1"/>
          </a:solidFill>
          <a:latin typeface="+mn-lt"/>
          <a:cs typeface="+mn-cs"/>
        </a:defRPr>
      </a:lvl5pPr>
      <a:lvl6pPr marL="2795025" indent="-258124" algn="l" defTabSz="1040415" rtl="0" fontAlgn="base">
        <a:spcBef>
          <a:spcPct val="20000"/>
        </a:spcBef>
        <a:spcAft>
          <a:spcPct val="0"/>
        </a:spcAft>
        <a:buChar char="»"/>
        <a:defRPr sz="2300">
          <a:solidFill>
            <a:schemeClr val="tx1"/>
          </a:solidFill>
          <a:latin typeface="+mn-lt"/>
          <a:cs typeface="+mn-cs"/>
        </a:defRPr>
      </a:lvl6pPr>
      <a:lvl7pPr marL="3251092" indent="-258124" algn="l" defTabSz="1040415" rtl="0" fontAlgn="base">
        <a:spcBef>
          <a:spcPct val="20000"/>
        </a:spcBef>
        <a:spcAft>
          <a:spcPct val="0"/>
        </a:spcAft>
        <a:buChar char="»"/>
        <a:defRPr sz="2300">
          <a:solidFill>
            <a:schemeClr val="tx1"/>
          </a:solidFill>
          <a:latin typeface="+mn-lt"/>
          <a:cs typeface="+mn-cs"/>
        </a:defRPr>
      </a:lvl7pPr>
      <a:lvl8pPr marL="3707164" indent="-258124" algn="l" defTabSz="1040415" rtl="0" fontAlgn="base">
        <a:spcBef>
          <a:spcPct val="20000"/>
        </a:spcBef>
        <a:spcAft>
          <a:spcPct val="0"/>
        </a:spcAft>
        <a:buChar char="»"/>
        <a:defRPr sz="2300">
          <a:solidFill>
            <a:schemeClr val="tx1"/>
          </a:solidFill>
          <a:latin typeface="+mn-lt"/>
          <a:cs typeface="+mn-cs"/>
        </a:defRPr>
      </a:lvl8pPr>
      <a:lvl9pPr marL="4163241" indent="-258124" algn="l" defTabSz="1040415" rtl="0" fontAlgn="base">
        <a:spcBef>
          <a:spcPct val="20000"/>
        </a:spcBef>
        <a:spcAft>
          <a:spcPct val="0"/>
        </a:spcAft>
        <a:buChar char="»"/>
        <a:defRPr sz="2300">
          <a:solidFill>
            <a:schemeClr val="tx1"/>
          </a:solidFill>
          <a:latin typeface="+mn-lt"/>
          <a:cs typeface="+mn-cs"/>
        </a:defRPr>
      </a:lvl9pPr>
    </p:bodyStyle>
    <p:otherStyle>
      <a:defPPr>
        <a:defRPr lang="en-US"/>
      </a:defPPr>
      <a:lvl1pPr marL="0" algn="l" defTabSz="912135" rtl="0" eaLnBrk="1" latinLnBrk="0" hangingPunct="1">
        <a:defRPr sz="1800" kern="1200">
          <a:solidFill>
            <a:schemeClr val="tx1"/>
          </a:solidFill>
          <a:latin typeface="+mn-lt"/>
          <a:ea typeface="+mn-ea"/>
          <a:cs typeface="+mn-cs"/>
        </a:defRPr>
      </a:lvl1pPr>
      <a:lvl2pPr marL="456069" algn="l" defTabSz="912135" rtl="0" eaLnBrk="1" latinLnBrk="0" hangingPunct="1">
        <a:defRPr sz="1800" kern="1200">
          <a:solidFill>
            <a:schemeClr val="tx1"/>
          </a:solidFill>
          <a:latin typeface="+mn-lt"/>
          <a:ea typeface="+mn-ea"/>
          <a:cs typeface="+mn-cs"/>
        </a:defRPr>
      </a:lvl2pPr>
      <a:lvl3pPr marL="912135" algn="l" defTabSz="912135" rtl="0" eaLnBrk="1" latinLnBrk="0" hangingPunct="1">
        <a:defRPr sz="1800" kern="1200">
          <a:solidFill>
            <a:schemeClr val="tx1"/>
          </a:solidFill>
          <a:latin typeface="+mn-lt"/>
          <a:ea typeface="+mn-ea"/>
          <a:cs typeface="+mn-cs"/>
        </a:defRPr>
      </a:lvl3pPr>
      <a:lvl4pPr marL="1368215" algn="l" defTabSz="912135" rtl="0" eaLnBrk="1" latinLnBrk="0" hangingPunct="1">
        <a:defRPr sz="1800" kern="1200">
          <a:solidFill>
            <a:schemeClr val="tx1"/>
          </a:solidFill>
          <a:latin typeface="+mn-lt"/>
          <a:ea typeface="+mn-ea"/>
          <a:cs typeface="+mn-cs"/>
        </a:defRPr>
      </a:lvl4pPr>
      <a:lvl5pPr marL="1824286" algn="l" defTabSz="912135" rtl="0" eaLnBrk="1" latinLnBrk="0" hangingPunct="1">
        <a:defRPr sz="1800" kern="1200">
          <a:solidFill>
            <a:schemeClr val="tx1"/>
          </a:solidFill>
          <a:latin typeface="+mn-lt"/>
          <a:ea typeface="+mn-ea"/>
          <a:cs typeface="+mn-cs"/>
        </a:defRPr>
      </a:lvl5pPr>
      <a:lvl6pPr marL="2280360" algn="l" defTabSz="912135" rtl="0" eaLnBrk="1" latinLnBrk="0" hangingPunct="1">
        <a:defRPr sz="1800" kern="1200">
          <a:solidFill>
            <a:schemeClr val="tx1"/>
          </a:solidFill>
          <a:latin typeface="+mn-lt"/>
          <a:ea typeface="+mn-ea"/>
          <a:cs typeface="+mn-cs"/>
        </a:defRPr>
      </a:lvl6pPr>
      <a:lvl7pPr marL="2736432" algn="l" defTabSz="912135" rtl="0" eaLnBrk="1" latinLnBrk="0" hangingPunct="1">
        <a:defRPr sz="1800" kern="1200">
          <a:solidFill>
            <a:schemeClr val="tx1"/>
          </a:solidFill>
          <a:latin typeface="+mn-lt"/>
          <a:ea typeface="+mn-ea"/>
          <a:cs typeface="+mn-cs"/>
        </a:defRPr>
      </a:lvl7pPr>
      <a:lvl8pPr marL="3192503" algn="l" defTabSz="912135" rtl="0" eaLnBrk="1" latinLnBrk="0" hangingPunct="1">
        <a:defRPr sz="1800" kern="1200">
          <a:solidFill>
            <a:schemeClr val="tx1"/>
          </a:solidFill>
          <a:latin typeface="+mn-lt"/>
          <a:ea typeface="+mn-ea"/>
          <a:cs typeface="+mn-cs"/>
        </a:defRPr>
      </a:lvl8pPr>
      <a:lvl9pPr marL="3648575" algn="l" defTabSz="91213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 Id="rId3" Type="http://schemas.openxmlformats.org/officeDocument/2006/relationships/image" Target="../media/image7.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 Id="rId3" Type="http://schemas.openxmlformats.org/officeDocument/2006/relationships/image" Target="../media/image9.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 Id="rId3" Type="http://schemas.openxmlformats.org/officeDocument/2006/relationships/image" Target="../media/image11.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4" Type="http://schemas.microsoft.com/office/2007/relationships/hdphoto" Target="../media/hdphoto1.wdp"/><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5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70.png"/><Relationship Id="rId9"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7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 Id="rId3" Type="http://schemas.openxmlformats.org/officeDocument/2006/relationships/image" Target="../media/image7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 Id="rId3" Type="http://schemas.openxmlformats.org/officeDocument/2006/relationships/image" Target="../media/image7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 Id="rId3" Type="http://schemas.openxmlformats.org/officeDocument/2006/relationships/image" Target="../media/image7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 Id="rId3" Type="http://schemas.openxmlformats.org/officeDocument/2006/relationships/image" Target="../media/image8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 Id="rId3" Type="http://schemas.openxmlformats.org/officeDocument/2006/relationships/image" Target="../media/image8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 Id="rId3" Type="http://schemas.openxmlformats.org/officeDocument/2006/relationships/image" Target="../media/image8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 Id="rId3" Type="http://schemas.openxmlformats.org/officeDocument/2006/relationships/image" Target="../media/image8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 Id="rId3" Type="http://schemas.openxmlformats.org/officeDocument/2006/relationships/image" Target="../media/image8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 Id="rId3" Type="http://schemas.openxmlformats.org/officeDocument/2006/relationships/image" Target="../media/image9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archtech.gr/varoudis/depthmapX/?dir=depthmapXnet" TargetMode="External"/><Relationship Id="rId4" Type="http://schemas.openxmlformats.org/officeDocument/2006/relationships/hyperlink" Target="https://github.com/SpaceGroupUCL/qgisSpaceSyntaxToolkit/wiki/Installation" TargetMode="External"/><Relationship Id="rId1" Type="http://schemas.openxmlformats.org/officeDocument/2006/relationships/slideLayout" Target="../slideLayouts/slideLayout2.xml"/><Relationship Id="rId2" Type="http://schemas.openxmlformats.org/officeDocument/2006/relationships/hyperlink" Target="http://qgis.org/en/site/forusers/download.html"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ng"/></Relationships>
</file>

<file path=ppt/slides/_rels/slide71.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image" Target="../media/image95.png"/></Relationships>
</file>

<file path=ppt/slides/_rels/slide72.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1" Type="http://schemas.openxmlformats.org/officeDocument/2006/relationships/slideLayout" Target="../slideLayouts/slideLayout2.xml"/><Relationship Id="rId2" Type="http://schemas.openxmlformats.org/officeDocument/2006/relationships/image" Target="../media/image9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png"/><Relationship Id="rId3" Type="http://schemas.openxmlformats.org/officeDocument/2006/relationships/image" Target="../media/image10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png"/><Relationship Id="rId3" Type="http://schemas.openxmlformats.org/officeDocument/2006/relationships/image" Target="../media/image10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png"/><Relationship Id="rId3" Type="http://schemas.openxmlformats.org/officeDocument/2006/relationships/image" Target="../media/image9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png"/></Relationships>
</file>

<file path=ppt/slides/_rels/slide84.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07.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1.png"/><Relationship Id="rId3" Type="http://schemas.openxmlformats.org/officeDocument/2006/relationships/image" Target="../media/image11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3.png"/><Relationship Id="rId3" Type="http://schemas.openxmlformats.org/officeDocument/2006/relationships/image" Target="../media/image1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1153" y="2037510"/>
            <a:ext cx="9955114" cy="830997"/>
          </a:xfrm>
          <a:prstGeom prst="rect">
            <a:avLst/>
          </a:prstGeom>
          <a:noFill/>
          <a:effectLst/>
        </p:spPr>
        <p:txBody>
          <a:bodyPr wrap="square" rtlCol="0">
            <a:spAutoFit/>
          </a:bodyPr>
          <a:lstStyle/>
          <a:p>
            <a:pPr algn="ctr"/>
            <a:r>
              <a:rPr lang="en-US" sz="2400" cap="small" dirty="0">
                <a:latin typeface="Garamond" panose="02020404030301010803" pitchFamily="18" charset="0"/>
                <a:ea typeface="Verdana" panose="020B0604030504040204" pitchFamily="34" charset="0"/>
                <a:cs typeface="Gill Sans"/>
              </a:rPr>
              <a:t>Space Syntax Toolkit for QGIS</a:t>
            </a:r>
            <a:br>
              <a:rPr lang="en-US" sz="2400" cap="small" dirty="0">
                <a:latin typeface="Garamond" panose="02020404030301010803" pitchFamily="18" charset="0"/>
                <a:ea typeface="Verdana" panose="020B0604030504040204" pitchFamily="34" charset="0"/>
                <a:cs typeface="Gill Sans"/>
              </a:rPr>
            </a:br>
            <a:r>
              <a:rPr lang="en-US" sz="2400" cap="small" dirty="0">
                <a:latin typeface="Garamond" panose="02020404030301010803" pitchFamily="18" charset="0"/>
                <a:ea typeface="Verdana" panose="020B0604030504040204" pitchFamily="34" charset="0"/>
                <a:cs typeface="Gill Sans"/>
              </a:rPr>
              <a:t>Introduction and recent developments</a:t>
            </a:r>
            <a:endParaRPr lang="en-US" sz="2400" dirty="0">
              <a:solidFill>
                <a:schemeClr val="bg1"/>
              </a:solidFill>
              <a:latin typeface="Garamond" panose="02020404030301010803" pitchFamily="18" charset="0"/>
              <a:cs typeface="Century Gothic"/>
            </a:endParaRPr>
          </a:p>
        </p:txBody>
      </p:sp>
      <p:sp>
        <p:nvSpPr>
          <p:cNvPr id="2" name="Subtitle 1"/>
          <p:cNvSpPr txBox="1">
            <a:spLocks/>
          </p:cNvSpPr>
          <p:nvPr/>
        </p:nvSpPr>
        <p:spPr bwMode="auto">
          <a:xfrm>
            <a:off x="391153" y="3432089"/>
            <a:ext cx="9955114" cy="371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spcBef>
                <a:spcPct val="20000"/>
              </a:spcBef>
              <a:buFont typeface="Arial" charset="0"/>
              <a:buNone/>
            </a:pPr>
            <a:r>
              <a:rPr lang="en-US" sz="1400" dirty="0">
                <a:latin typeface="Gill Sans"/>
                <a:cs typeface="Gill Sans"/>
              </a:rPr>
              <a:t>Jorge </a:t>
            </a:r>
            <a:r>
              <a:rPr lang="en-US" sz="1400" dirty="0" smtClean="0">
                <a:latin typeface="Gill Sans"/>
                <a:cs typeface="Gill Sans"/>
              </a:rPr>
              <a:t>Gil</a:t>
            </a:r>
          </a:p>
          <a:p>
            <a:pPr algn="ctr" eaLnBrk="1" hangingPunct="1">
              <a:spcBef>
                <a:spcPct val="20000"/>
              </a:spcBef>
            </a:pPr>
            <a:r>
              <a:rPr lang="en-US" sz="1400" dirty="0">
                <a:latin typeface="Gill Sans"/>
                <a:cs typeface="Gill Sans"/>
              </a:rPr>
              <a:t>Stephen </a:t>
            </a:r>
            <a:r>
              <a:rPr lang="en-US" sz="1400" dirty="0" smtClean="0">
                <a:latin typeface="Gill Sans"/>
                <a:cs typeface="Gill Sans"/>
              </a:rPr>
              <a:t>Law</a:t>
            </a:r>
            <a:endParaRPr lang="en-US" sz="1400" dirty="0">
              <a:latin typeface="Gill Sans"/>
              <a:cs typeface="Gill Sans"/>
            </a:endParaRPr>
          </a:p>
          <a:p>
            <a:pPr algn="ctr" eaLnBrk="1" hangingPunct="1">
              <a:spcBef>
                <a:spcPct val="20000"/>
              </a:spcBef>
            </a:pPr>
            <a:r>
              <a:rPr lang="en-US" sz="1400" dirty="0" err="1">
                <a:latin typeface="Gill Sans"/>
                <a:cs typeface="Gill Sans"/>
              </a:rPr>
              <a:t>Ioanna</a:t>
            </a:r>
            <a:r>
              <a:rPr lang="en-US" sz="1400" dirty="0">
                <a:latin typeface="Gill Sans"/>
                <a:cs typeface="Gill Sans"/>
              </a:rPr>
              <a:t> </a:t>
            </a:r>
            <a:r>
              <a:rPr lang="en-US" sz="1400" dirty="0" err="1">
                <a:latin typeface="Gill Sans"/>
                <a:cs typeface="Gill Sans"/>
              </a:rPr>
              <a:t>Kolovou</a:t>
            </a:r>
            <a:endParaRPr lang="en-US" sz="1400" dirty="0">
              <a:latin typeface="Gill Sans"/>
              <a:cs typeface="Gill Sans"/>
            </a:endParaRPr>
          </a:p>
          <a:p>
            <a:pPr algn="ctr" eaLnBrk="1" hangingPunct="1">
              <a:spcBef>
                <a:spcPct val="20000"/>
              </a:spcBef>
              <a:buFont typeface="Arial" charset="0"/>
              <a:buNone/>
            </a:pPr>
            <a:r>
              <a:rPr lang="en-US" sz="1400" dirty="0" err="1">
                <a:latin typeface="Gill Sans"/>
                <a:cs typeface="Gill Sans"/>
              </a:rPr>
              <a:t>Abhimanyu</a:t>
            </a:r>
            <a:r>
              <a:rPr lang="en-US" sz="1400" dirty="0">
                <a:latin typeface="Gill Sans"/>
                <a:cs typeface="Gill Sans"/>
              </a:rPr>
              <a:t> Acharya</a:t>
            </a:r>
          </a:p>
          <a:p>
            <a:pPr algn="ctr" eaLnBrk="1" hangingPunct="1">
              <a:spcBef>
                <a:spcPct val="20000"/>
              </a:spcBef>
              <a:buFont typeface="Arial" charset="0"/>
              <a:buNone/>
            </a:pPr>
            <a:endParaRPr lang="en-US" sz="1400" b="1" dirty="0" smtClean="0">
              <a:latin typeface="Gill Sans"/>
              <a:cs typeface="Century Gothic"/>
            </a:endParaRPr>
          </a:p>
          <a:p>
            <a:pPr algn="ctr" eaLnBrk="1" hangingPunct="1">
              <a:spcBef>
                <a:spcPct val="20000"/>
              </a:spcBef>
              <a:buFont typeface="Arial" charset="0"/>
              <a:buNone/>
            </a:pPr>
            <a:endParaRPr lang="en-US" sz="1400" b="1" dirty="0">
              <a:latin typeface="Gill Sans"/>
              <a:cs typeface="Century Gothic"/>
            </a:endParaRPr>
          </a:p>
          <a:p>
            <a:pPr algn="ctr" eaLnBrk="1" hangingPunct="1">
              <a:spcBef>
                <a:spcPct val="20000"/>
              </a:spcBef>
              <a:buFont typeface="Arial" charset="0"/>
              <a:buNone/>
              <a:defRPr/>
            </a:pPr>
            <a:r>
              <a:rPr lang="en-US" sz="1400" dirty="0">
                <a:latin typeface="Gill Sans"/>
                <a:cs typeface="Gill Sans"/>
              </a:rPr>
              <a:t>Space Syntax Laboratory - UCL</a:t>
            </a:r>
            <a:endParaRPr lang="en-US" sz="1200" dirty="0">
              <a:solidFill>
                <a:schemeClr val="bg1">
                  <a:lumMod val="50000"/>
                </a:schemeClr>
              </a:solidFill>
              <a:latin typeface="Century Gothic"/>
              <a:cs typeface="Century Gothic"/>
            </a:endParaRPr>
          </a:p>
          <a:p>
            <a:pPr algn="ctr" eaLnBrk="1" hangingPunct="1">
              <a:spcBef>
                <a:spcPct val="20000"/>
              </a:spcBef>
              <a:buFont typeface="Arial" charset="0"/>
              <a:buNone/>
              <a:defRPr/>
            </a:pPr>
            <a:r>
              <a:rPr lang="en-US" sz="1400" dirty="0">
                <a:latin typeface="Gill Sans"/>
                <a:cs typeface="Gill Sans"/>
              </a:rPr>
              <a:t>Space Syntax Limited - Open Digital Works</a:t>
            </a:r>
            <a:endParaRPr lang="en-US" sz="1400" dirty="0">
              <a:solidFill>
                <a:schemeClr val="bg1">
                  <a:lumMod val="50000"/>
                </a:schemeClr>
              </a:solidFill>
              <a:latin typeface="Gill Sans"/>
              <a:cs typeface="Gill Sans"/>
            </a:endParaRPr>
          </a:p>
          <a:p>
            <a:pPr algn="ctr" eaLnBrk="1" hangingPunct="1">
              <a:spcBef>
                <a:spcPct val="20000"/>
              </a:spcBef>
              <a:buFont typeface="Arial" charset="0"/>
              <a:buNone/>
              <a:defRPr/>
            </a:pPr>
            <a:endParaRPr lang="en-US" sz="1400" dirty="0">
              <a:solidFill>
                <a:schemeClr val="bg1">
                  <a:lumMod val="50000"/>
                </a:schemeClr>
              </a:solidFill>
              <a:latin typeface="Gill Sans"/>
              <a:cs typeface="Gill Sans"/>
            </a:endParaRPr>
          </a:p>
          <a:p>
            <a:pPr algn="ctr" eaLnBrk="1" hangingPunct="1">
              <a:spcBef>
                <a:spcPct val="20000"/>
              </a:spcBef>
              <a:buFont typeface="Arial" charset="0"/>
              <a:buNone/>
              <a:defRPr/>
            </a:pPr>
            <a:endParaRPr lang="en-US" sz="1400" dirty="0">
              <a:solidFill>
                <a:schemeClr val="bg1">
                  <a:lumMod val="50000"/>
                </a:schemeClr>
              </a:solidFill>
              <a:latin typeface="Gill Sans"/>
              <a:cs typeface="Gill Sans"/>
            </a:endParaRPr>
          </a:p>
          <a:p>
            <a:pPr algn="ctr" eaLnBrk="1" hangingPunct="1">
              <a:spcBef>
                <a:spcPct val="20000"/>
              </a:spcBef>
              <a:buFont typeface="Arial" charset="0"/>
              <a:buNone/>
              <a:defRPr/>
            </a:pPr>
            <a:r>
              <a:rPr lang="en-US" sz="1400" dirty="0">
                <a:solidFill>
                  <a:schemeClr val="bg1">
                    <a:lumMod val="50000"/>
                  </a:schemeClr>
                </a:solidFill>
                <a:latin typeface="Gill Sans"/>
                <a:cs typeface="Gill Sans"/>
              </a:rPr>
              <a:t>11</a:t>
            </a:r>
            <a:r>
              <a:rPr lang="en-US" sz="1400" baseline="30000" dirty="0">
                <a:solidFill>
                  <a:schemeClr val="bg1">
                    <a:lumMod val="50000"/>
                  </a:schemeClr>
                </a:solidFill>
                <a:latin typeface="Gill Sans"/>
                <a:cs typeface="Gill Sans"/>
              </a:rPr>
              <a:t>th</a:t>
            </a:r>
            <a:r>
              <a:rPr lang="en-US" sz="1400" dirty="0">
                <a:solidFill>
                  <a:schemeClr val="bg1">
                    <a:lumMod val="50000"/>
                  </a:schemeClr>
                </a:solidFill>
                <a:latin typeface="Gill Sans"/>
                <a:cs typeface="Gill Sans"/>
              </a:rPr>
              <a:t> International Space Syntax Symposium</a:t>
            </a:r>
          </a:p>
          <a:p>
            <a:pPr algn="ctr" eaLnBrk="1" hangingPunct="1">
              <a:spcBef>
                <a:spcPct val="20000"/>
              </a:spcBef>
              <a:buFont typeface="Arial" charset="0"/>
              <a:buNone/>
              <a:defRPr/>
            </a:pPr>
            <a:r>
              <a:rPr lang="en-US" sz="1400" dirty="0" err="1">
                <a:solidFill>
                  <a:schemeClr val="bg1">
                    <a:lumMod val="50000"/>
                  </a:schemeClr>
                </a:solidFill>
                <a:latin typeface="Gill Sans"/>
                <a:cs typeface="Gill Sans"/>
              </a:rPr>
              <a:t>Fundação</a:t>
            </a:r>
            <a:r>
              <a:rPr lang="en-US" sz="1400" dirty="0">
                <a:solidFill>
                  <a:schemeClr val="bg1">
                    <a:lumMod val="50000"/>
                  </a:schemeClr>
                </a:solidFill>
                <a:latin typeface="Gill Sans"/>
                <a:cs typeface="Gill Sans"/>
              </a:rPr>
              <a:t> </a:t>
            </a:r>
            <a:r>
              <a:rPr lang="en-US" sz="1400" dirty="0" err="1">
                <a:solidFill>
                  <a:schemeClr val="bg1">
                    <a:lumMod val="50000"/>
                  </a:schemeClr>
                </a:solidFill>
                <a:latin typeface="Gill Sans"/>
                <a:cs typeface="Gill Sans"/>
              </a:rPr>
              <a:t>Calouste</a:t>
            </a:r>
            <a:r>
              <a:rPr lang="en-US" sz="1400" dirty="0">
                <a:solidFill>
                  <a:schemeClr val="bg1">
                    <a:lumMod val="50000"/>
                  </a:schemeClr>
                </a:solidFill>
                <a:latin typeface="Gill Sans"/>
                <a:cs typeface="Gill Sans"/>
              </a:rPr>
              <a:t> </a:t>
            </a:r>
            <a:r>
              <a:rPr lang="en-US" sz="1400" dirty="0" err="1">
                <a:solidFill>
                  <a:schemeClr val="bg1">
                    <a:lumMod val="50000"/>
                  </a:schemeClr>
                </a:solidFill>
                <a:latin typeface="Gill Sans"/>
                <a:cs typeface="Gill Sans"/>
              </a:rPr>
              <a:t>Gulbenkian</a:t>
            </a:r>
            <a:r>
              <a:rPr lang="en-US" sz="1400" dirty="0">
                <a:solidFill>
                  <a:schemeClr val="bg1">
                    <a:lumMod val="50000"/>
                  </a:schemeClr>
                </a:solidFill>
                <a:latin typeface="Gill Sans"/>
                <a:cs typeface="Gill Sans"/>
              </a:rPr>
              <a:t>, Lisbon</a:t>
            </a:r>
          </a:p>
          <a:p>
            <a:pPr algn="ctr" eaLnBrk="1" hangingPunct="1">
              <a:spcBef>
                <a:spcPct val="20000"/>
              </a:spcBef>
              <a:buFont typeface="Arial" charset="0"/>
              <a:buNone/>
              <a:defRPr/>
            </a:pPr>
            <a:r>
              <a:rPr lang="en-US" sz="1400" dirty="0">
                <a:solidFill>
                  <a:schemeClr val="bg1">
                    <a:lumMod val="50000"/>
                  </a:schemeClr>
                </a:solidFill>
                <a:latin typeface="Gill Sans"/>
                <a:cs typeface="Gill Sans"/>
              </a:rPr>
              <a:t>3</a:t>
            </a:r>
            <a:r>
              <a:rPr lang="en-US" sz="1400" baseline="30000" dirty="0">
                <a:solidFill>
                  <a:schemeClr val="bg1">
                    <a:lumMod val="50000"/>
                  </a:schemeClr>
                </a:solidFill>
                <a:latin typeface="Gill Sans"/>
                <a:cs typeface="Gill Sans"/>
              </a:rPr>
              <a:t>rd</a:t>
            </a:r>
            <a:r>
              <a:rPr lang="en-US" sz="1400" dirty="0">
                <a:solidFill>
                  <a:schemeClr val="bg1">
                    <a:lumMod val="50000"/>
                  </a:schemeClr>
                </a:solidFill>
                <a:latin typeface="Gill Sans"/>
                <a:cs typeface="Gill Sans"/>
              </a:rPr>
              <a:t> July 2017</a:t>
            </a:r>
          </a:p>
          <a:p>
            <a:pPr algn="ctr" eaLnBrk="1" hangingPunct="1">
              <a:spcBef>
                <a:spcPct val="20000"/>
              </a:spcBef>
              <a:buFont typeface="Arial" charset="0"/>
              <a:buNone/>
            </a:pPr>
            <a:endParaRPr lang="en-US" sz="1400" b="1" dirty="0">
              <a:latin typeface="Arial" charset="0"/>
              <a:cs typeface="Arial" charset="0"/>
            </a:endParaRPr>
          </a:p>
        </p:txBody>
      </p:sp>
      <p:pic>
        <p:nvPicPr>
          <p:cNvPr id="7" name="Picture 6" descr="esst_logo_whi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8586" y="653386"/>
            <a:ext cx="812800" cy="812800"/>
          </a:xfrm>
          <a:prstGeom prst="rect">
            <a:avLst/>
          </a:prstGeom>
        </p:spPr>
      </p:pic>
    </p:spTree>
    <p:extLst>
      <p:ext uri="{BB962C8B-B14F-4D97-AF65-F5344CB8AC3E}">
        <p14:creationId xmlns:p14="http://schemas.microsoft.com/office/powerpoint/2010/main" val="2017938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2982868"/>
          </a:xfrm>
          <a:prstGeom prst="rect">
            <a:avLst/>
          </a:prstGeom>
          <a:noFill/>
        </p:spPr>
        <p:txBody>
          <a:bodyPr wrap="square" rtlCol="0">
            <a:spAutoFit/>
          </a:bodyPr>
          <a:lstStyle/>
          <a:p>
            <a:pPr>
              <a:lnSpc>
                <a:spcPct val="150000"/>
              </a:lnSpc>
            </a:pPr>
            <a:r>
              <a:rPr lang="en-GB" sz="1400" b="1" dirty="0" smtClean="0">
                <a:latin typeface="Gill Sans"/>
                <a:cs typeface="Gill Sans"/>
              </a:rPr>
              <a:t>Relevant space syntax concepts</a:t>
            </a:r>
          </a:p>
          <a:p>
            <a:pPr>
              <a:lnSpc>
                <a:spcPct val="150000"/>
              </a:lnSpc>
            </a:pPr>
            <a:endParaRPr lang="en-GB" sz="1400" dirty="0" smtClean="0">
              <a:latin typeface="Gill Sans"/>
              <a:cs typeface="Gill Sans"/>
            </a:endParaRPr>
          </a:p>
          <a:p>
            <a:pPr marL="285750" indent="-285750">
              <a:lnSpc>
                <a:spcPct val="150000"/>
              </a:lnSpc>
              <a:buFont typeface="Arial"/>
              <a:buChar char="•"/>
            </a:pPr>
            <a:r>
              <a:rPr lang="en-GB" sz="1400" dirty="0" smtClean="0">
                <a:latin typeface="Gill Sans"/>
                <a:cs typeface="Gill Sans"/>
              </a:rPr>
              <a:t>Representing space: axial maps and unlinks</a:t>
            </a:r>
          </a:p>
          <a:p>
            <a:pPr marL="285750" indent="-285750">
              <a:lnSpc>
                <a:spcPct val="150000"/>
              </a:lnSpc>
              <a:buFont typeface="Arial"/>
              <a:buChar char="•"/>
            </a:pPr>
            <a:endParaRPr lang="en-GB" sz="1400" dirty="0" smtClean="0">
              <a:latin typeface="Gill Sans"/>
              <a:cs typeface="Gill Sans"/>
            </a:endParaRPr>
          </a:p>
          <a:p>
            <a:pPr marL="285750" indent="-285750">
              <a:lnSpc>
                <a:spcPct val="150000"/>
              </a:lnSpc>
              <a:buFont typeface="Arial"/>
              <a:buChar char="•"/>
            </a:pPr>
            <a:r>
              <a:rPr lang="en-GB" sz="1400" dirty="0" smtClean="0">
                <a:latin typeface="Gill Sans"/>
                <a:cs typeface="Gill Sans"/>
              </a:rPr>
              <a:t>Topology of space: graphs and centrality analysis</a:t>
            </a:r>
          </a:p>
          <a:p>
            <a:pPr>
              <a:lnSpc>
                <a:spcPct val="150000"/>
              </a:lnSpc>
            </a:pPr>
            <a:endParaRPr lang="en-GB" sz="1400" dirty="0">
              <a:latin typeface="Gill Sans"/>
              <a:cs typeface="Gill Sans"/>
            </a:endParaRPr>
          </a:p>
          <a:p>
            <a:pPr marL="285750" indent="-285750">
              <a:lnSpc>
                <a:spcPct val="150000"/>
              </a:lnSpc>
              <a:buFont typeface="Arial"/>
              <a:buChar char="•"/>
            </a:pPr>
            <a:r>
              <a:rPr lang="en-GB" sz="1400" dirty="0" smtClean="0">
                <a:latin typeface="Gill Sans"/>
                <a:cs typeface="Gill Sans"/>
              </a:rPr>
              <a:t>Segment maps and angular centrality analysis</a:t>
            </a:r>
          </a:p>
          <a:p>
            <a:pPr marL="285750" indent="-285750">
              <a:lnSpc>
                <a:spcPct val="150000"/>
              </a:lnSpc>
              <a:buFont typeface="Arial"/>
              <a:buChar char="•"/>
            </a:pPr>
            <a:endParaRPr lang="en-GB" sz="1400" dirty="0">
              <a:latin typeface="Gill Sans"/>
              <a:cs typeface="Gill Sans"/>
            </a:endParaRPr>
          </a:p>
          <a:p>
            <a:pPr marL="285750" indent="-285750">
              <a:lnSpc>
                <a:spcPct val="150000"/>
              </a:lnSpc>
              <a:buFont typeface="Arial"/>
              <a:buChar char="•"/>
            </a:pPr>
            <a:r>
              <a:rPr lang="en-GB" sz="1400" dirty="0" smtClean="0">
                <a:latin typeface="Gill Sans"/>
                <a:cs typeface="Gill Sans"/>
              </a:rPr>
              <a:t>Radius and distances</a:t>
            </a:r>
            <a:endParaRPr lang="en-GB" sz="1400"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Space syntax theory</a:t>
            </a:r>
            <a:endParaRPr lang="en-US" dirty="0">
              <a:solidFill>
                <a:srgbClr val="FF6600"/>
              </a:solidFill>
              <a:latin typeface="Gill Sans"/>
              <a:cs typeface="Gill Sans"/>
            </a:endParaRPr>
          </a:p>
        </p:txBody>
      </p:sp>
      <p:sp>
        <p:nvSpPr>
          <p:cNvPr id="5" name="Oval 4"/>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624619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1367041"/>
          </a:xfrm>
          <a:prstGeom prst="rect">
            <a:avLst/>
          </a:prstGeom>
          <a:noFill/>
        </p:spPr>
        <p:txBody>
          <a:bodyPr wrap="square" rtlCol="0">
            <a:spAutoFit/>
          </a:bodyPr>
          <a:lstStyle/>
          <a:p>
            <a:pPr>
              <a:lnSpc>
                <a:spcPct val="150000"/>
              </a:lnSpc>
            </a:pPr>
            <a:r>
              <a:rPr lang="en-GB" sz="1400" b="1" dirty="0">
                <a:latin typeface="Gill Sans"/>
                <a:cs typeface="Gill Sans"/>
              </a:rPr>
              <a:t>Representing space: axial maps and </a:t>
            </a:r>
            <a:r>
              <a:rPr lang="en-GB" sz="1400" b="1" dirty="0" smtClean="0">
                <a:latin typeface="Gill Sans"/>
                <a:cs typeface="Gill Sans"/>
              </a:rPr>
              <a:t>unlinks</a:t>
            </a:r>
          </a:p>
          <a:p>
            <a:pPr>
              <a:lnSpc>
                <a:spcPct val="150000"/>
              </a:lnSpc>
            </a:pPr>
            <a:endParaRPr lang="en-GB" sz="1400" dirty="0">
              <a:latin typeface="Gill Sans"/>
              <a:cs typeface="Gill Sans"/>
            </a:endParaRPr>
          </a:p>
          <a:p>
            <a:pPr>
              <a:lnSpc>
                <a:spcPct val="150000"/>
              </a:lnSpc>
            </a:pPr>
            <a:r>
              <a:rPr lang="en-GB" sz="1400" dirty="0" smtClean="0">
                <a:latin typeface="Gill Sans"/>
                <a:cs typeface="Gill Sans"/>
              </a:rPr>
              <a:t>The axial map is a linear representation of space, with the fewest longest set of straight lines that covers all spaces.</a:t>
            </a:r>
            <a:endParaRPr lang="en-GB" sz="1400" dirty="0" smtClean="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Space syntax theory</a:t>
            </a:r>
            <a:endParaRPr lang="en-US" dirty="0">
              <a:solidFill>
                <a:srgbClr val="FF6600"/>
              </a:solidFill>
              <a:latin typeface="Gill Sans"/>
              <a:cs typeface="Gill Sans"/>
            </a:endParaRPr>
          </a:p>
        </p:txBody>
      </p:sp>
      <p:pic>
        <p:nvPicPr>
          <p:cNvPr id="5" name="Picture 4"/>
          <p:cNvPicPr>
            <a:picLocks noChangeAspect="1"/>
          </p:cNvPicPr>
          <p:nvPr/>
        </p:nvPicPr>
        <p:blipFill>
          <a:blip r:embed="rId2"/>
          <a:stretch>
            <a:fillRect/>
          </a:stretch>
        </p:blipFill>
        <p:spPr>
          <a:xfrm>
            <a:off x="1206500" y="2607750"/>
            <a:ext cx="4102100" cy="2667000"/>
          </a:xfrm>
          <a:prstGeom prst="rect">
            <a:avLst/>
          </a:prstGeom>
        </p:spPr>
      </p:pic>
      <p:pic>
        <p:nvPicPr>
          <p:cNvPr id="7" name="Picture 6"/>
          <p:cNvPicPr>
            <a:picLocks noChangeAspect="1"/>
          </p:cNvPicPr>
          <p:nvPr/>
        </p:nvPicPr>
        <p:blipFill>
          <a:blip r:embed="rId3"/>
          <a:stretch>
            <a:fillRect/>
          </a:stretch>
        </p:blipFill>
        <p:spPr>
          <a:xfrm>
            <a:off x="5600700" y="2404550"/>
            <a:ext cx="4470400" cy="3073400"/>
          </a:xfrm>
          <a:prstGeom prst="rect">
            <a:avLst/>
          </a:prstGeom>
        </p:spPr>
      </p:pic>
      <p:sp>
        <p:nvSpPr>
          <p:cNvPr id="11" name="TextBox 10"/>
          <p:cNvSpPr txBox="1"/>
          <p:nvPr/>
        </p:nvSpPr>
        <p:spPr>
          <a:xfrm>
            <a:off x="897468" y="6502862"/>
            <a:ext cx="8940800" cy="307777"/>
          </a:xfrm>
          <a:prstGeom prst="rect">
            <a:avLst/>
          </a:prstGeom>
          <a:noFill/>
        </p:spPr>
        <p:txBody>
          <a:bodyPr wrap="square" rtlCol="0">
            <a:spAutoFit/>
          </a:bodyPr>
          <a:lstStyle/>
          <a:p>
            <a:r>
              <a:rPr lang="en-US" sz="1400" dirty="0" smtClean="0"/>
              <a:t>Source</a:t>
            </a:r>
            <a:r>
              <a:rPr lang="en-US" sz="1400" dirty="0"/>
              <a:t>: Hillier, B., Hanson, J., 1984. The Social Logic of Space. Cambridge University Press, Cambridge, </a:t>
            </a:r>
            <a:r>
              <a:rPr lang="en-US" sz="1400" dirty="0" smtClean="0"/>
              <a:t>UK</a:t>
            </a:r>
            <a:endParaRPr lang="en-US" sz="1400" dirty="0"/>
          </a:p>
        </p:txBody>
      </p:sp>
      <p:sp>
        <p:nvSpPr>
          <p:cNvPr id="12" name="Oval 11"/>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879824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1367041"/>
          </a:xfrm>
          <a:prstGeom prst="rect">
            <a:avLst/>
          </a:prstGeom>
          <a:noFill/>
        </p:spPr>
        <p:txBody>
          <a:bodyPr wrap="square" rtlCol="0">
            <a:spAutoFit/>
          </a:bodyPr>
          <a:lstStyle/>
          <a:p>
            <a:pPr>
              <a:lnSpc>
                <a:spcPct val="150000"/>
              </a:lnSpc>
            </a:pPr>
            <a:r>
              <a:rPr lang="en-GB" sz="1400" b="1" dirty="0">
                <a:latin typeface="Gill Sans"/>
                <a:cs typeface="Gill Sans"/>
              </a:rPr>
              <a:t>Representing space: axial maps and </a:t>
            </a:r>
            <a:r>
              <a:rPr lang="en-GB" sz="1400" b="1" dirty="0" smtClean="0">
                <a:latin typeface="Gill Sans"/>
                <a:cs typeface="Gill Sans"/>
              </a:rPr>
              <a:t>unlinks</a:t>
            </a:r>
          </a:p>
          <a:p>
            <a:pPr>
              <a:lnSpc>
                <a:spcPct val="150000"/>
              </a:lnSpc>
            </a:pPr>
            <a:endParaRPr lang="en-GB" sz="1400" dirty="0">
              <a:latin typeface="Gill Sans"/>
              <a:cs typeface="Gill Sans"/>
            </a:endParaRPr>
          </a:p>
          <a:p>
            <a:pPr>
              <a:lnSpc>
                <a:spcPct val="150000"/>
              </a:lnSpc>
            </a:pPr>
            <a:r>
              <a:rPr lang="en-GB" sz="1400" dirty="0" smtClean="0">
                <a:latin typeface="Gill Sans"/>
                <a:cs typeface="Gill Sans"/>
              </a:rPr>
              <a:t>The axial map is a linear representation of space, with the fewest longest set of straight lines that covers all spaces.</a:t>
            </a:r>
            <a:endParaRPr lang="en-GB" sz="1400" dirty="0" smtClean="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Space syntax theory</a:t>
            </a:r>
            <a:endParaRPr lang="en-US" dirty="0">
              <a:solidFill>
                <a:srgbClr val="FF6600"/>
              </a:solidFill>
              <a:latin typeface="Gill Sans"/>
              <a:cs typeface="Gill Sans"/>
            </a:endParaRPr>
          </a:p>
        </p:txBody>
      </p:sp>
      <p:pic>
        <p:nvPicPr>
          <p:cNvPr id="5" name="Picture 4"/>
          <p:cNvPicPr>
            <a:picLocks noChangeAspect="1"/>
          </p:cNvPicPr>
          <p:nvPr/>
        </p:nvPicPr>
        <p:blipFill>
          <a:blip r:embed="rId2"/>
          <a:stretch>
            <a:fillRect/>
          </a:stretch>
        </p:blipFill>
        <p:spPr>
          <a:xfrm>
            <a:off x="1206500" y="2607750"/>
            <a:ext cx="4102100" cy="2667000"/>
          </a:xfrm>
          <a:prstGeom prst="rect">
            <a:avLst/>
          </a:prstGeom>
        </p:spPr>
      </p:pic>
      <p:pic>
        <p:nvPicPr>
          <p:cNvPr id="7" name="Picture 6"/>
          <p:cNvPicPr>
            <a:picLocks noChangeAspect="1"/>
          </p:cNvPicPr>
          <p:nvPr/>
        </p:nvPicPr>
        <p:blipFill>
          <a:blip r:embed="rId3"/>
          <a:stretch>
            <a:fillRect/>
          </a:stretch>
        </p:blipFill>
        <p:spPr>
          <a:xfrm>
            <a:off x="5600700" y="2404550"/>
            <a:ext cx="4470400" cy="3073400"/>
          </a:xfrm>
          <a:prstGeom prst="rect">
            <a:avLst/>
          </a:prstGeom>
        </p:spPr>
      </p:pic>
      <p:sp>
        <p:nvSpPr>
          <p:cNvPr id="9" name="TextBox 8"/>
          <p:cNvSpPr txBox="1"/>
          <p:nvPr/>
        </p:nvSpPr>
        <p:spPr>
          <a:xfrm>
            <a:off x="5345114" y="5146456"/>
            <a:ext cx="5280904" cy="720710"/>
          </a:xfrm>
          <a:prstGeom prst="rect">
            <a:avLst/>
          </a:prstGeom>
          <a:noFill/>
        </p:spPr>
        <p:txBody>
          <a:bodyPr wrap="square" rtlCol="0">
            <a:spAutoFit/>
          </a:bodyPr>
          <a:lstStyle/>
          <a:p>
            <a:pPr>
              <a:lnSpc>
                <a:spcPct val="150000"/>
              </a:lnSpc>
            </a:pPr>
            <a:r>
              <a:rPr lang="en-GB" sz="1400" dirty="0" smtClean="0">
                <a:latin typeface="Gill Sans"/>
                <a:cs typeface="Gill Sans"/>
              </a:rPr>
              <a:t>Unlinks are features that mark a location where the intersection between two axial lines does not allow a change of direction.</a:t>
            </a:r>
            <a:endParaRPr lang="en-GB" sz="1400" dirty="0" smtClean="0">
              <a:latin typeface="Gill Sans"/>
              <a:cs typeface="Gill Sans"/>
            </a:endParaRPr>
          </a:p>
        </p:txBody>
      </p:sp>
      <p:sp>
        <p:nvSpPr>
          <p:cNvPr id="10" name="Oval 9"/>
          <p:cNvSpPr/>
          <p:nvPr/>
        </p:nvSpPr>
        <p:spPr bwMode="auto">
          <a:xfrm>
            <a:off x="6965950" y="3865248"/>
            <a:ext cx="101607" cy="101607"/>
          </a:xfrm>
          <a:prstGeom prst="ellipse">
            <a:avLst/>
          </a:prstGeom>
          <a:solidFill>
            <a:schemeClr val="accent1">
              <a:alpha val="4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smtClean="0">
              <a:ln>
                <a:noFill/>
              </a:ln>
              <a:solidFill>
                <a:schemeClr val="tx1"/>
              </a:solidFill>
              <a:effectLst/>
              <a:latin typeface="Arial" charset="0"/>
              <a:cs typeface="Arial" charset="0"/>
            </a:endParaRPr>
          </a:p>
        </p:txBody>
      </p:sp>
      <p:sp>
        <p:nvSpPr>
          <p:cNvPr id="11" name="TextBox 10"/>
          <p:cNvSpPr txBox="1"/>
          <p:nvPr/>
        </p:nvSpPr>
        <p:spPr>
          <a:xfrm>
            <a:off x="897468" y="6502862"/>
            <a:ext cx="8940800" cy="307777"/>
          </a:xfrm>
          <a:prstGeom prst="rect">
            <a:avLst/>
          </a:prstGeom>
          <a:noFill/>
        </p:spPr>
        <p:txBody>
          <a:bodyPr wrap="square" rtlCol="0">
            <a:spAutoFit/>
          </a:bodyPr>
          <a:lstStyle/>
          <a:p>
            <a:r>
              <a:rPr lang="en-US" sz="1400" dirty="0" smtClean="0"/>
              <a:t>Source</a:t>
            </a:r>
            <a:r>
              <a:rPr lang="en-US" sz="1400" dirty="0"/>
              <a:t>: Hillier, B., Hanson, J., 1984. The Social Logic of Space. Cambridge University Press, Cambridge, </a:t>
            </a:r>
            <a:r>
              <a:rPr lang="en-US" sz="1400" dirty="0" smtClean="0"/>
              <a:t>UK</a:t>
            </a:r>
            <a:endParaRPr lang="en-US" sz="1400" dirty="0"/>
          </a:p>
        </p:txBody>
      </p:sp>
      <p:sp>
        <p:nvSpPr>
          <p:cNvPr id="12" name="Oval 11"/>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54217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2336537"/>
          </a:xfrm>
          <a:prstGeom prst="rect">
            <a:avLst/>
          </a:prstGeom>
          <a:noFill/>
        </p:spPr>
        <p:txBody>
          <a:bodyPr wrap="square" rtlCol="0">
            <a:spAutoFit/>
          </a:bodyPr>
          <a:lstStyle/>
          <a:p>
            <a:pPr>
              <a:lnSpc>
                <a:spcPct val="150000"/>
              </a:lnSpc>
            </a:pPr>
            <a:r>
              <a:rPr lang="en-GB" sz="1400" b="1" dirty="0">
                <a:latin typeface="Gill Sans"/>
                <a:cs typeface="Gill Sans"/>
              </a:rPr>
              <a:t>Topology of space: graphs and centrality </a:t>
            </a:r>
            <a:r>
              <a:rPr lang="en-GB" sz="1400" b="1" dirty="0" smtClean="0">
                <a:latin typeface="Gill Sans"/>
                <a:cs typeface="Gill Sans"/>
              </a:rPr>
              <a:t>analysis</a:t>
            </a:r>
          </a:p>
          <a:p>
            <a:pPr>
              <a:lnSpc>
                <a:spcPct val="150000"/>
              </a:lnSpc>
            </a:pPr>
            <a:endParaRPr lang="en-GB" sz="1400" dirty="0">
              <a:latin typeface="Gill Sans"/>
              <a:cs typeface="Gill Sans"/>
            </a:endParaRPr>
          </a:p>
          <a:p>
            <a:pPr>
              <a:lnSpc>
                <a:spcPct val="150000"/>
              </a:lnSpc>
            </a:pPr>
            <a:r>
              <a:rPr lang="en-GB" sz="1400" dirty="0" smtClean="0">
                <a:latin typeface="Gill Sans"/>
                <a:cs typeface="Gill Sans"/>
              </a:rPr>
              <a:t>Axial maps are translated into mathematical graphs where every line represents a node, and every intersection between lines represents an edge, or link.</a:t>
            </a:r>
          </a:p>
          <a:p>
            <a:pPr>
              <a:lnSpc>
                <a:spcPct val="150000"/>
              </a:lnSpc>
            </a:pPr>
            <a:r>
              <a:rPr lang="en-GB" sz="1400" dirty="0" smtClean="0">
                <a:latin typeface="Gill Sans"/>
                <a:cs typeface="Gill Sans"/>
              </a:rPr>
              <a:t>Where there is an unlink, no edge is created, because there is no intersection.</a:t>
            </a:r>
            <a:endParaRPr lang="en-GB" sz="1400"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Space syntax theory</a:t>
            </a:r>
            <a:endParaRPr lang="en-US" dirty="0">
              <a:solidFill>
                <a:srgbClr val="FF6600"/>
              </a:solidFill>
              <a:latin typeface="Gill Sans"/>
              <a:cs typeface="Gill Sans"/>
            </a:endParaRPr>
          </a:p>
        </p:txBody>
      </p:sp>
      <p:pic>
        <p:nvPicPr>
          <p:cNvPr id="6" name="Picture 5"/>
          <p:cNvPicPr>
            <a:picLocks noChangeAspect="1"/>
          </p:cNvPicPr>
          <p:nvPr/>
        </p:nvPicPr>
        <p:blipFill rotWithShape="1">
          <a:blip r:embed="rId2"/>
          <a:srcRect l="7371" t="4495" r="10309"/>
          <a:stretch/>
        </p:blipFill>
        <p:spPr>
          <a:xfrm>
            <a:off x="776752" y="3048213"/>
            <a:ext cx="9851517" cy="3522380"/>
          </a:xfrm>
          <a:prstGeom prst="rect">
            <a:avLst/>
          </a:prstGeom>
        </p:spPr>
      </p:pic>
      <p:sp>
        <p:nvSpPr>
          <p:cNvPr id="7" name="Oval 6"/>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711669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Topology of space: graphs and centrality </a:t>
            </a:r>
            <a:r>
              <a:rPr lang="en-GB" sz="1400" b="1" dirty="0" smtClean="0">
                <a:latin typeface="Gill Sans"/>
                <a:cs typeface="Gill Sans"/>
              </a:rPr>
              <a:t>analysis</a:t>
            </a:r>
            <a:endParaRPr lang="en-GB" sz="1400" b="1"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Space syntax theory</a:t>
            </a:r>
            <a:endParaRPr lang="en-US" dirty="0">
              <a:solidFill>
                <a:srgbClr val="FF6600"/>
              </a:solidFill>
              <a:latin typeface="Gill Sans"/>
              <a:cs typeface="Gill Sans"/>
            </a:endParaRPr>
          </a:p>
        </p:txBody>
      </p:sp>
      <p:pic>
        <p:nvPicPr>
          <p:cNvPr id="6" name="Picture 5"/>
          <p:cNvPicPr>
            <a:picLocks noChangeAspect="1"/>
          </p:cNvPicPr>
          <p:nvPr/>
        </p:nvPicPr>
        <p:blipFill>
          <a:blip r:embed="rId2"/>
          <a:stretch>
            <a:fillRect/>
          </a:stretch>
        </p:blipFill>
        <p:spPr>
          <a:xfrm>
            <a:off x="1079498" y="1456365"/>
            <a:ext cx="8557171" cy="2637202"/>
          </a:xfrm>
          <a:prstGeom prst="rect">
            <a:avLst/>
          </a:prstGeom>
        </p:spPr>
      </p:pic>
      <p:pic>
        <p:nvPicPr>
          <p:cNvPr id="7" name="Picture 6"/>
          <p:cNvPicPr>
            <a:picLocks noChangeAspect="1"/>
          </p:cNvPicPr>
          <p:nvPr/>
        </p:nvPicPr>
        <p:blipFill>
          <a:blip r:embed="rId3"/>
          <a:stretch>
            <a:fillRect/>
          </a:stretch>
        </p:blipFill>
        <p:spPr>
          <a:xfrm>
            <a:off x="1240367" y="5490798"/>
            <a:ext cx="8178800" cy="876300"/>
          </a:xfrm>
          <a:prstGeom prst="rect">
            <a:avLst/>
          </a:prstGeom>
        </p:spPr>
      </p:pic>
      <p:sp>
        <p:nvSpPr>
          <p:cNvPr id="8" name="TextBox 7"/>
          <p:cNvSpPr txBox="1"/>
          <p:nvPr/>
        </p:nvSpPr>
        <p:spPr>
          <a:xfrm>
            <a:off x="1083754" y="4352143"/>
            <a:ext cx="2440267" cy="954107"/>
          </a:xfrm>
          <a:prstGeom prst="rect">
            <a:avLst/>
          </a:prstGeom>
          <a:noFill/>
        </p:spPr>
        <p:txBody>
          <a:bodyPr wrap="none" rtlCol="0">
            <a:spAutoFit/>
          </a:bodyPr>
          <a:lstStyle/>
          <a:p>
            <a:pPr algn="ctr"/>
            <a:r>
              <a:rPr lang="en-US" sz="1400" dirty="0" smtClean="0"/>
              <a:t>Connectivity</a:t>
            </a:r>
          </a:p>
          <a:p>
            <a:pPr algn="ctr"/>
            <a:r>
              <a:rPr lang="en-US" sz="1400" dirty="0" smtClean="0"/>
              <a:t>(Degree centrality)</a:t>
            </a:r>
          </a:p>
          <a:p>
            <a:pPr algn="ctr"/>
            <a:endParaRPr lang="en-US" sz="1400" dirty="0" smtClean="0"/>
          </a:p>
          <a:p>
            <a:pPr algn="ctr"/>
            <a:r>
              <a:rPr lang="en-US" sz="1400" dirty="0" smtClean="0"/>
              <a:t>Number of connected nodes</a:t>
            </a:r>
            <a:endParaRPr lang="en-US" sz="1400" dirty="0"/>
          </a:p>
        </p:txBody>
      </p:sp>
      <p:sp>
        <p:nvSpPr>
          <p:cNvPr id="9" name="TextBox 8"/>
          <p:cNvSpPr txBox="1"/>
          <p:nvPr/>
        </p:nvSpPr>
        <p:spPr>
          <a:xfrm>
            <a:off x="3723124" y="4352143"/>
            <a:ext cx="2995970" cy="954107"/>
          </a:xfrm>
          <a:prstGeom prst="rect">
            <a:avLst/>
          </a:prstGeom>
          <a:noFill/>
        </p:spPr>
        <p:txBody>
          <a:bodyPr wrap="none" rtlCol="0">
            <a:spAutoFit/>
          </a:bodyPr>
          <a:lstStyle/>
          <a:p>
            <a:pPr algn="ctr"/>
            <a:r>
              <a:rPr lang="en-US" sz="1400" dirty="0" smtClean="0"/>
              <a:t>Mean Depth </a:t>
            </a:r>
            <a:r>
              <a:rPr lang="en-US" sz="1400" dirty="0" smtClean="0">
                <a:sym typeface="Wingdings"/>
              </a:rPr>
              <a:t> </a:t>
            </a:r>
            <a:r>
              <a:rPr lang="en-US" sz="1400" dirty="0" smtClean="0"/>
              <a:t>Integration</a:t>
            </a:r>
          </a:p>
          <a:p>
            <a:pPr algn="ctr"/>
            <a:r>
              <a:rPr lang="en-US" sz="1400" dirty="0" smtClean="0"/>
              <a:t>(Closeness centrality)</a:t>
            </a:r>
          </a:p>
          <a:p>
            <a:pPr algn="ctr"/>
            <a:endParaRPr lang="en-US" sz="1400" dirty="0"/>
          </a:p>
          <a:p>
            <a:pPr algn="ctr"/>
            <a:r>
              <a:rPr lang="en-US" sz="1400" dirty="0" smtClean="0"/>
              <a:t>Average distance to all other nodes</a:t>
            </a:r>
            <a:endParaRPr lang="en-US" sz="1400" dirty="0"/>
          </a:p>
        </p:txBody>
      </p:sp>
      <p:sp>
        <p:nvSpPr>
          <p:cNvPr id="10" name="TextBox 9"/>
          <p:cNvSpPr txBox="1"/>
          <p:nvPr/>
        </p:nvSpPr>
        <p:spPr>
          <a:xfrm>
            <a:off x="6828913" y="4352143"/>
            <a:ext cx="3138512" cy="1169551"/>
          </a:xfrm>
          <a:prstGeom prst="rect">
            <a:avLst/>
          </a:prstGeom>
          <a:noFill/>
        </p:spPr>
        <p:txBody>
          <a:bodyPr wrap="none" rtlCol="0">
            <a:spAutoFit/>
          </a:bodyPr>
          <a:lstStyle/>
          <a:p>
            <a:pPr algn="ctr"/>
            <a:r>
              <a:rPr lang="en-US" sz="1400" dirty="0" smtClean="0"/>
              <a:t>Choice</a:t>
            </a:r>
          </a:p>
          <a:p>
            <a:pPr algn="ctr"/>
            <a:r>
              <a:rPr lang="en-US" sz="1400" dirty="0" smtClean="0"/>
              <a:t>(Betweenness centrality)</a:t>
            </a:r>
          </a:p>
          <a:p>
            <a:pPr algn="ctr"/>
            <a:endParaRPr lang="en-US" sz="1400" dirty="0"/>
          </a:p>
          <a:p>
            <a:pPr algn="ctr"/>
            <a:r>
              <a:rPr lang="en-US" sz="1400" dirty="0" smtClean="0"/>
              <a:t>Number of times on the shortest path</a:t>
            </a:r>
          </a:p>
          <a:p>
            <a:pPr algn="ctr"/>
            <a:r>
              <a:rPr lang="en-US" sz="1400" dirty="0" smtClean="0"/>
              <a:t>Between pairs of nodes</a:t>
            </a:r>
            <a:endParaRPr lang="en-US" sz="1400" dirty="0"/>
          </a:p>
        </p:txBody>
      </p:sp>
      <p:sp>
        <p:nvSpPr>
          <p:cNvPr id="11" name="Oval 10"/>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272244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Topology of space: graphs and centrality </a:t>
            </a:r>
            <a:r>
              <a:rPr lang="en-GB" sz="1400" b="1" dirty="0" smtClean="0">
                <a:latin typeface="Gill Sans"/>
                <a:cs typeface="Gill Sans"/>
              </a:rPr>
              <a:t>analysis</a:t>
            </a:r>
            <a:endParaRPr lang="en-GB" sz="1400" b="1"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Space syntax theory</a:t>
            </a:r>
            <a:endParaRPr lang="en-US" dirty="0">
              <a:solidFill>
                <a:srgbClr val="FF6600"/>
              </a:solidFill>
              <a:latin typeface="Gill Sans"/>
              <a:cs typeface="Gill Sans"/>
            </a:endParaRPr>
          </a:p>
        </p:txBody>
      </p:sp>
      <p:pic>
        <p:nvPicPr>
          <p:cNvPr id="5" name="Picture 4"/>
          <p:cNvPicPr>
            <a:picLocks noChangeAspect="1"/>
          </p:cNvPicPr>
          <p:nvPr/>
        </p:nvPicPr>
        <p:blipFill>
          <a:blip r:embed="rId2"/>
          <a:stretch>
            <a:fillRect/>
          </a:stretch>
        </p:blipFill>
        <p:spPr>
          <a:xfrm>
            <a:off x="787037" y="1511210"/>
            <a:ext cx="9400363" cy="3789294"/>
          </a:xfrm>
          <a:prstGeom prst="rect">
            <a:avLst/>
          </a:prstGeom>
        </p:spPr>
      </p:pic>
      <p:sp>
        <p:nvSpPr>
          <p:cNvPr id="11" name="TextBox 10"/>
          <p:cNvSpPr txBox="1"/>
          <p:nvPr/>
        </p:nvSpPr>
        <p:spPr>
          <a:xfrm>
            <a:off x="897468" y="6265772"/>
            <a:ext cx="8940800" cy="523220"/>
          </a:xfrm>
          <a:prstGeom prst="rect">
            <a:avLst/>
          </a:prstGeom>
          <a:noFill/>
        </p:spPr>
        <p:txBody>
          <a:bodyPr wrap="square" rtlCol="0">
            <a:spAutoFit/>
          </a:bodyPr>
          <a:lstStyle/>
          <a:p>
            <a:r>
              <a:rPr lang="en-US" sz="1400" dirty="0" smtClean="0"/>
              <a:t>Source: Al</a:t>
            </a:r>
            <a:r>
              <a:rPr lang="en-US" sz="1400" dirty="0"/>
              <a:t>-</a:t>
            </a:r>
            <a:r>
              <a:rPr lang="en-US" sz="1400" dirty="0" err="1"/>
              <a:t>Sayed</a:t>
            </a:r>
            <a:r>
              <a:rPr lang="en-US" sz="1400" dirty="0"/>
              <a:t>, K., Turner, A., Hillier, B., Iida, S., Penn, A., 2015. Space Syntax methodology. Bartlett School of Architecture, UCL, London</a:t>
            </a:r>
            <a:r>
              <a:rPr lang="en-US" sz="1400" dirty="0" smtClean="0"/>
              <a:t>.</a:t>
            </a:r>
            <a:endParaRPr lang="en-US" sz="1400" dirty="0"/>
          </a:p>
        </p:txBody>
      </p:sp>
      <p:sp>
        <p:nvSpPr>
          <p:cNvPr id="12" name="Oval 11"/>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8296185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1690206"/>
          </a:xfrm>
          <a:prstGeom prst="rect">
            <a:avLst/>
          </a:prstGeom>
          <a:noFill/>
        </p:spPr>
        <p:txBody>
          <a:bodyPr wrap="square" rtlCol="0">
            <a:spAutoFit/>
          </a:bodyPr>
          <a:lstStyle/>
          <a:p>
            <a:pPr>
              <a:lnSpc>
                <a:spcPct val="150000"/>
              </a:lnSpc>
            </a:pPr>
            <a:r>
              <a:rPr lang="en-GB" sz="1400" b="1" dirty="0">
                <a:latin typeface="Gill Sans"/>
                <a:cs typeface="Gill Sans"/>
              </a:rPr>
              <a:t>Segment maps and angular </a:t>
            </a:r>
            <a:r>
              <a:rPr lang="en-GB" sz="1400" b="1" dirty="0" smtClean="0">
                <a:latin typeface="Gill Sans"/>
                <a:cs typeface="Gill Sans"/>
              </a:rPr>
              <a:t>analysis</a:t>
            </a:r>
          </a:p>
          <a:p>
            <a:pPr>
              <a:lnSpc>
                <a:spcPct val="150000"/>
              </a:lnSpc>
            </a:pPr>
            <a:endParaRPr lang="en-GB" sz="1400" dirty="0">
              <a:latin typeface="Gill Sans"/>
              <a:cs typeface="Gill Sans"/>
            </a:endParaRPr>
          </a:p>
          <a:p>
            <a:pPr>
              <a:lnSpc>
                <a:spcPct val="150000"/>
              </a:lnSpc>
            </a:pPr>
            <a:r>
              <a:rPr lang="en-GB" sz="1400" dirty="0" smtClean="0">
                <a:latin typeface="Gill Sans"/>
                <a:cs typeface="Gill Sans"/>
              </a:rPr>
              <a:t>The segment map is the result of a transformation of the axial map, where the lines are broken at every intersection:</a:t>
            </a:r>
          </a:p>
          <a:p>
            <a:pPr marL="285750" indent="-285750">
              <a:lnSpc>
                <a:spcPct val="150000"/>
              </a:lnSpc>
              <a:buFont typeface="Arial"/>
              <a:buChar char="•"/>
            </a:pPr>
            <a:r>
              <a:rPr lang="en-GB" sz="1400" dirty="0">
                <a:latin typeface="Gill Sans"/>
                <a:cs typeface="Gill Sans"/>
              </a:rPr>
              <a:t>to obtain a more fin-grained result along axial </a:t>
            </a:r>
            <a:r>
              <a:rPr lang="en-GB" sz="1400" dirty="0" smtClean="0">
                <a:latin typeface="Gill Sans"/>
                <a:cs typeface="Gill Sans"/>
              </a:rPr>
              <a:t>lines</a:t>
            </a:r>
            <a:r>
              <a:rPr lang="en-GB" sz="1400" dirty="0" smtClean="0">
                <a:latin typeface="Gill Sans"/>
                <a:cs typeface="Gill Sans"/>
              </a:rPr>
              <a:t>;</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Space syntax theory</a:t>
            </a:r>
            <a:endParaRPr lang="en-US" dirty="0">
              <a:solidFill>
                <a:srgbClr val="FF6600"/>
              </a:solidFill>
              <a:latin typeface="Gill Sans"/>
              <a:cs typeface="Gill Sans"/>
            </a:endParaRPr>
          </a:p>
        </p:txBody>
      </p:sp>
      <p:pic>
        <p:nvPicPr>
          <p:cNvPr id="6" name="Picture 5"/>
          <p:cNvPicPr>
            <a:picLocks noChangeAspect="1"/>
          </p:cNvPicPr>
          <p:nvPr/>
        </p:nvPicPr>
        <p:blipFill>
          <a:blip r:embed="rId2"/>
          <a:stretch>
            <a:fillRect/>
          </a:stretch>
        </p:blipFill>
        <p:spPr>
          <a:xfrm>
            <a:off x="711202" y="3116349"/>
            <a:ext cx="4968490" cy="3547383"/>
          </a:xfrm>
          <a:prstGeom prst="rect">
            <a:avLst/>
          </a:prstGeom>
        </p:spPr>
      </p:pic>
      <p:pic>
        <p:nvPicPr>
          <p:cNvPr id="7" name="Picture 6"/>
          <p:cNvPicPr>
            <a:picLocks noChangeAspect="1"/>
          </p:cNvPicPr>
          <p:nvPr/>
        </p:nvPicPr>
        <p:blipFill>
          <a:blip r:embed="rId3"/>
          <a:stretch>
            <a:fillRect/>
          </a:stretch>
        </p:blipFill>
        <p:spPr>
          <a:xfrm>
            <a:off x="5757333" y="3122564"/>
            <a:ext cx="4936067" cy="3524234"/>
          </a:xfrm>
          <a:prstGeom prst="rect">
            <a:avLst/>
          </a:prstGeom>
        </p:spPr>
      </p:pic>
      <p:sp>
        <p:nvSpPr>
          <p:cNvPr id="8" name="Oval 7"/>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711669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2336537"/>
          </a:xfrm>
          <a:prstGeom prst="rect">
            <a:avLst/>
          </a:prstGeom>
          <a:noFill/>
        </p:spPr>
        <p:txBody>
          <a:bodyPr wrap="square" rtlCol="0">
            <a:spAutoFit/>
          </a:bodyPr>
          <a:lstStyle/>
          <a:p>
            <a:pPr>
              <a:lnSpc>
                <a:spcPct val="150000"/>
              </a:lnSpc>
            </a:pPr>
            <a:r>
              <a:rPr lang="en-GB" sz="1400" b="1" dirty="0">
                <a:latin typeface="Gill Sans"/>
                <a:cs typeface="Gill Sans"/>
              </a:rPr>
              <a:t>Segment maps and angular </a:t>
            </a:r>
            <a:r>
              <a:rPr lang="en-GB" sz="1400" b="1" dirty="0" smtClean="0">
                <a:latin typeface="Gill Sans"/>
                <a:cs typeface="Gill Sans"/>
              </a:rPr>
              <a:t>analysis</a:t>
            </a:r>
          </a:p>
          <a:p>
            <a:pPr>
              <a:lnSpc>
                <a:spcPct val="150000"/>
              </a:lnSpc>
            </a:pPr>
            <a:endParaRPr lang="en-GB" sz="1400" dirty="0">
              <a:latin typeface="Gill Sans"/>
              <a:cs typeface="Gill Sans"/>
            </a:endParaRPr>
          </a:p>
          <a:p>
            <a:pPr>
              <a:lnSpc>
                <a:spcPct val="150000"/>
              </a:lnSpc>
            </a:pPr>
            <a:r>
              <a:rPr lang="en-GB" sz="1400" dirty="0" smtClean="0">
                <a:latin typeface="Gill Sans"/>
                <a:cs typeface="Gill Sans"/>
              </a:rPr>
              <a:t>The segment map is the result of a transformation of the axial map, where the lines are broken at every intersection:</a:t>
            </a:r>
          </a:p>
          <a:p>
            <a:pPr marL="285750" indent="-285750">
              <a:lnSpc>
                <a:spcPct val="150000"/>
              </a:lnSpc>
              <a:buFont typeface="Arial"/>
              <a:buChar char="•"/>
            </a:pPr>
            <a:r>
              <a:rPr lang="en-GB" sz="1400" dirty="0">
                <a:latin typeface="Gill Sans"/>
                <a:cs typeface="Gill Sans"/>
              </a:rPr>
              <a:t>to obtain a more fin-grained result along axial </a:t>
            </a:r>
            <a:r>
              <a:rPr lang="en-GB" sz="1400" dirty="0" smtClean="0">
                <a:latin typeface="Gill Sans"/>
                <a:cs typeface="Gill Sans"/>
              </a:rPr>
              <a:t>lines;</a:t>
            </a:r>
            <a:endParaRPr lang="en-GB" sz="1400" dirty="0">
              <a:latin typeface="Gill Sans"/>
              <a:cs typeface="Gill Sans"/>
            </a:endParaRPr>
          </a:p>
          <a:p>
            <a:pPr marL="285750" indent="-285750">
              <a:lnSpc>
                <a:spcPct val="150000"/>
              </a:lnSpc>
              <a:buFont typeface="Arial"/>
              <a:buChar char="•"/>
            </a:pPr>
            <a:r>
              <a:rPr lang="en-GB" sz="1400" dirty="0" smtClean="0">
                <a:latin typeface="Gill Sans"/>
                <a:cs typeface="Gill Sans"/>
              </a:rPr>
              <a:t>to allow the measurement of the different angles of intersection along a route.</a:t>
            </a:r>
            <a:endParaRPr lang="en-GB" sz="1400"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Space syntax theory</a:t>
            </a:r>
            <a:endParaRPr lang="en-US" dirty="0">
              <a:solidFill>
                <a:srgbClr val="FF6600"/>
              </a:solidFill>
              <a:latin typeface="Gill Sans"/>
              <a:cs typeface="Gill Sans"/>
            </a:endParaRPr>
          </a:p>
        </p:txBody>
      </p:sp>
      <p:pic>
        <p:nvPicPr>
          <p:cNvPr id="5" name="Picture 4"/>
          <p:cNvPicPr>
            <a:picLocks noChangeAspect="1"/>
          </p:cNvPicPr>
          <p:nvPr/>
        </p:nvPicPr>
        <p:blipFill rotWithShape="1">
          <a:blip r:embed="rId2"/>
          <a:srcRect b="13440"/>
          <a:stretch/>
        </p:blipFill>
        <p:spPr>
          <a:xfrm>
            <a:off x="1017539" y="1490237"/>
            <a:ext cx="6209912" cy="4995684"/>
          </a:xfrm>
          <a:prstGeom prst="rect">
            <a:avLst/>
          </a:prstGeom>
        </p:spPr>
      </p:pic>
      <p:sp>
        <p:nvSpPr>
          <p:cNvPr id="6" name="Oval 5"/>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889710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5568189"/>
          </a:xfrm>
          <a:prstGeom prst="rect">
            <a:avLst/>
          </a:prstGeom>
          <a:noFill/>
        </p:spPr>
        <p:txBody>
          <a:bodyPr wrap="square" rtlCol="0">
            <a:spAutoFit/>
          </a:bodyPr>
          <a:lstStyle/>
          <a:p>
            <a:pPr>
              <a:lnSpc>
                <a:spcPct val="150000"/>
              </a:lnSpc>
            </a:pPr>
            <a:r>
              <a:rPr lang="en-GB" sz="1400" b="1" dirty="0">
                <a:latin typeface="Gill Sans"/>
                <a:cs typeface="Gill Sans"/>
              </a:rPr>
              <a:t>Radius and </a:t>
            </a:r>
            <a:r>
              <a:rPr lang="en-GB" sz="1400" b="1" dirty="0" smtClean="0">
                <a:latin typeface="Gill Sans"/>
                <a:cs typeface="Gill Sans"/>
              </a:rPr>
              <a:t>distances</a:t>
            </a:r>
          </a:p>
          <a:p>
            <a:pPr>
              <a:lnSpc>
                <a:spcPct val="150000"/>
              </a:lnSpc>
            </a:pPr>
            <a:endParaRPr lang="en-GB" sz="1400" dirty="0">
              <a:latin typeface="Gill Sans"/>
              <a:cs typeface="Gill Sans"/>
            </a:endParaRPr>
          </a:p>
          <a:p>
            <a:pPr>
              <a:lnSpc>
                <a:spcPct val="150000"/>
              </a:lnSpc>
            </a:pPr>
            <a:r>
              <a:rPr lang="en-GB" sz="1400" dirty="0" smtClean="0">
                <a:latin typeface="Gill Sans"/>
                <a:cs typeface="Gill Sans"/>
              </a:rPr>
              <a:t>The graph analysis can be carried out for distances to all nodes in the graph, or just to nodes within a certain distance. This cut-off point is called the RADIUS of analysis.</a:t>
            </a:r>
          </a:p>
          <a:p>
            <a:pPr>
              <a:lnSpc>
                <a:spcPct val="150000"/>
              </a:lnSpc>
            </a:pPr>
            <a:r>
              <a:rPr lang="en-GB" sz="1400" dirty="0" smtClean="0">
                <a:latin typeface="Gill Sans"/>
                <a:cs typeface="Gill Sans"/>
              </a:rPr>
              <a:t> To all nodes the radius is called ‘Radius N’</a:t>
            </a:r>
          </a:p>
          <a:p>
            <a:pPr>
              <a:lnSpc>
                <a:spcPct val="150000"/>
              </a:lnSpc>
            </a:pPr>
            <a:endParaRPr lang="en-GB" sz="1400" dirty="0">
              <a:latin typeface="Gill Sans"/>
              <a:cs typeface="Gill Sans"/>
            </a:endParaRPr>
          </a:p>
          <a:p>
            <a:pPr>
              <a:lnSpc>
                <a:spcPct val="150000"/>
              </a:lnSpc>
            </a:pPr>
            <a:r>
              <a:rPr lang="en-GB" sz="1400" dirty="0" smtClean="0">
                <a:latin typeface="Gill Sans"/>
                <a:cs typeface="Gill Sans"/>
              </a:rPr>
              <a:t>The distance used to calculate the shortest paths or determine the radius can vary, depending on the model being analysed:</a:t>
            </a:r>
          </a:p>
          <a:p>
            <a:pPr>
              <a:lnSpc>
                <a:spcPct val="150000"/>
              </a:lnSpc>
            </a:pPr>
            <a:endParaRPr lang="en-GB" sz="1400" dirty="0">
              <a:latin typeface="Gill Sans"/>
              <a:cs typeface="Gill Sans"/>
            </a:endParaRPr>
          </a:p>
          <a:p>
            <a:pPr>
              <a:lnSpc>
                <a:spcPct val="150000"/>
              </a:lnSpc>
            </a:pPr>
            <a:r>
              <a:rPr lang="en-GB" sz="1400" i="1" dirty="0" smtClean="0">
                <a:latin typeface="Gill Sans"/>
                <a:cs typeface="Gill Sans"/>
              </a:rPr>
              <a:t>Axial analysis</a:t>
            </a:r>
            <a:r>
              <a:rPr lang="en-GB" sz="1400" dirty="0" smtClean="0">
                <a:latin typeface="Gill Sans"/>
                <a:cs typeface="Gill Sans"/>
              </a:rPr>
              <a:t>: distance is always </a:t>
            </a:r>
            <a:r>
              <a:rPr lang="en-GB" sz="1400" i="1" dirty="0" smtClean="0">
                <a:latin typeface="Gill Sans"/>
                <a:cs typeface="Gill Sans"/>
              </a:rPr>
              <a:t>Topological</a:t>
            </a:r>
            <a:r>
              <a:rPr lang="en-GB" sz="1400" dirty="0" smtClean="0">
                <a:latin typeface="Gill Sans"/>
                <a:cs typeface="Gill Sans"/>
              </a:rPr>
              <a:t>, for paths and radius.</a:t>
            </a:r>
          </a:p>
          <a:p>
            <a:pPr>
              <a:lnSpc>
                <a:spcPct val="150000"/>
              </a:lnSpc>
            </a:pPr>
            <a:r>
              <a:rPr lang="en-GB" sz="1400" dirty="0" smtClean="0">
                <a:latin typeface="Gill Sans"/>
                <a:cs typeface="Gill Sans"/>
              </a:rPr>
              <a:t>e.g. Axial Integration R3, or Axial Choice RN</a:t>
            </a:r>
          </a:p>
          <a:p>
            <a:pPr>
              <a:lnSpc>
                <a:spcPct val="150000"/>
              </a:lnSpc>
            </a:pPr>
            <a:endParaRPr lang="en-GB" sz="1400" dirty="0">
              <a:latin typeface="Gill Sans"/>
              <a:cs typeface="Gill Sans"/>
            </a:endParaRPr>
          </a:p>
          <a:p>
            <a:pPr>
              <a:lnSpc>
                <a:spcPct val="150000"/>
              </a:lnSpc>
            </a:pPr>
            <a:r>
              <a:rPr lang="en-GB" sz="1400" i="1" dirty="0" smtClean="0">
                <a:latin typeface="Gill Sans"/>
                <a:cs typeface="Gill Sans"/>
              </a:rPr>
              <a:t>Segment analysis</a:t>
            </a:r>
            <a:r>
              <a:rPr lang="en-GB" sz="1400" dirty="0" smtClean="0">
                <a:latin typeface="Gill Sans"/>
                <a:cs typeface="Gill Sans"/>
              </a:rPr>
              <a:t>: distance can be topological, metric or angular. BUT the standard in space syntax research is, </a:t>
            </a:r>
            <a:r>
              <a:rPr lang="en-GB" sz="1400" i="1" dirty="0" smtClean="0">
                <a:latin typeface="Gill Sans"/>
                <a:cs typeface="Gill Sans"/>
              </a:rPr>
              <a:t>Angular</a:t>
            </a:r>
            <a:r>
              <a:rPr lang="en-GB" sz="1400" dirty="0" smtClean="0">
                <a:latin typeface="Gill Sans"/>
                <a:cs typeface="Gill Sans"/>
              </a:rPr>
              <a:t> path distance, with </a:t>
            </a:r>
            <a:r>
              <a:rPr lang="en-GB" sz="1400" i="1" dirty="0" smtClean="0">
                <a:latin typeface="Gill Sans"/>
                <a:cs typeface="Gill Sans"/>
              </a:rPr>
              <a:t>Metric</a:t>
            </a:r>
            <a:r>
              <a:rPr lang="en-GB" sz="1400" dirty="0" smtClean="0">
                <a:latin typeface="Gill Sans"/>
                <a:cs typeface="Gill Sans"/>
              </a:rPr>
              <a:t> radius distance.</a:t>
            </a:r>
          </a:p>
          <a:p>
            <a:pPr>
              <a:lnSpc>
                <a:spcPct val="150000"/>
              </a:lnSpc>
            </a:pPr>
            <a:r>
              <a:rPr lang="en-GB" sz="1400" dirty="0" smtClean="0">
                <a:latin typeface="Gill Sans"/>
                <a:cs typeface="Gill Sans"/>
              </a:rPr>
              <a:t>e.g. Segment Angular Choice R800m</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Space syntax theory</a:t>
            </a:r>
            <a:endParaRPr lang="en-US" dirty="0">
              <a:solidFill>
                <a:srgbClr val="FF6600"/>
              </a:solidFill>
              <a:latin typeface="Gill Sans"/>
              <a:cs typeface="Gill Sans"/>
            </a:endParaRPr>
          </a:p>
        </p:txBody>
      </p:sp>
      <p:sp>
        <p:nvSpPr>
          <p:cNvPr id="5" name="Oval 4"/>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711669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5891354"/>
          </a:xfrm>
          <a:prstGeom prst="rect">
            <a:avLst/>
          </a:prstGeom>
          <a:noFill/>
        </p:spPr>
        <p:txBody>
          <a:bodyPr wrap="square" rtlCol="0">
            <a:spAutoFit/>
          </a:bodyPr>
          <a:lstStyle/>
          <a:p>
            <a:pPr>
              <a:lnSpc>
                <a:spcPct val="150000"/>
              </a:lnSpc>
            </a:pPr>
            <a:r>
              <a:rPr lang="en-GB" sz="1400" b="1" dirty="0">
                <a:latin typeface="Gill Sans"/>
                <a:cs typeface="Gill Sans"/>
              </a:rPr>
              <a:t>Overview of the </a:t>
            </a:r>
            <a:r>
              <a:rPr lang="en-GB" sz="1400" b="1" dirty="0" smtClean="0">
                <a:latin typeface="Gill Sans"/>
                <a:cs typeface="Gill Sans"/>
              </a:rPr>
              <a:t>project</a:t>
            </a:r>
          </a:p>
          <a:p>
            <a:pPr marL="285750" indent="-285750">
              <a:lnSpc>
                <a:spcPct val="150000"/>
              </a:lnSpc>
              <a:buFont typeface="Arial"/>
              <a:buChar char="•"/>
            </a:pPr>
            <a:r>
              <a:rPr lang="en-GB" sz="1400" dirty="0" smtClean="0">
                <a:latin typeface="Gill Sans"/>
                <a:cs typeface="Gill Sans"/>
              </a:rPr>
              <a:t>An </a:t>
            </a:r>
            <a:r>
              <a:rPr lang="en-GB" sz="1400" dirty="0">
                <a:latin typeface="Gill Sans"/>
                <a:cs typeface="Gill Sans"/>
              </a:rPr>
              <a:t>open source project for space syntax education, research and </a:t>
            </a:r>
            <a:r>
              <a:rPr lang="en-GB" sz="1400" dirty="0" smtClean="0">
                <a:latin typeface="Gill Sans"/>
                <a:cs typeface="Gill Sans"/>
              </a:rPr>
              <a:t>practice</a:t>
            </a:r>
          </a:p>
          <a:p>
            <a:pPr marL="285750" indent="-285750">
              <a:lnSpc>
                <a:spcPct val="150000"/>
              </a:lnSpc>
              <a:buFont typeface="Arial"/>
              <a:buChar char="•"/>
            </a:pPr>
            <a:endParaRPr lang="en-GB" sz="1400" dirty="0">
              <a:latin typeface="Gill Sans"/>
              <a:cs typeface="Gill Sans"/>
            </a:endParaRPr>
          </a:p>
          <a:p>
            <a:pPr marL="285750" indent="-285750">
              <a:lnSpc>
                <a:spcPct val="150000"/>
              </a:lnSpc>
              <a:buFont typeface="Arial"/>
              <a:buChar char="•"/>
            </a:pPr>
            <a:r>
              <a:rPr lang="en-GB" sz="1400" dirty="0" smtClean="0">
                <a:latin typeface="Gill Sans"/>
                <a:cs typeface="Gill Sans"/>
              </a:rPr>
              <a:t>Initiated by </a:t>
            </a:r>
            <a:r>
              <a:rPr lang="en-GB" sz="1400" dirty="0">
                <a:latin typeface="Gill Sans"/>
                <a:cs typeface="Gill Sans"/>
              </a:rPr>
              <a:t>the Space Syntax Laboratory, </a:t>
            </a:r>
            <a:r>
              <a:rPr lang="en-GB" sz="1400" dirty="0" smtClean="0">
                <a:latin typeface="Gill Sans"/>
                <a:cs typeface="Gill Sans"/>
              </a:rPr>
              <a:t>UCL</a:t>
            </a:r>
          </a:p>
          <a:p>
            <a:pPr marL="285750" indent="-285750">
              <a:lnSpc>
                <a:spcPct val="150000"/>
              </a:lnSpc>
              <a:buFont typeface="Arial"/>
              <a:buChar char="•"/>
            </a:pPr>
            <a:endParaRPr lang="en-GB" sz="1400" dirty="0">
              <a:latin typeface="Gill Sans"/>
              <a:cs typeface="Gill Sans"/>
            </a:endParaRPr>
          </a:p>
          <a:p>
            <a:pPr marL="285750" indent="-285750">
              <a:lnSpc>
                <a:spcPct val="150000"/>
              </a:lnSpc>
              <a:buFont typeface="Arial"/>
              <a:buChar char="•"/>
            </a:pPr>
            <a:r>
              <a:rPr lang="en-GB" sz="1400" dirty="0">
                <a:latin typeface="Gill Sans"/>
                <a:cs typeface="Gill Sans"/>
              </a:rPr>
              <a:t>For the space syntax </a:t>
            </a:r>
            <a:r>
              <a:rPr lang="en-GB" sz="1400" dirty="0" smtClean="0">
                <a:latin typeface="Gill Sans"/>
                <a:cs typeface="Gill Sans"/>
              </a:rPr>
              <a:t>community</a:t>
            </a:r>
          </a:p>
          <a:p>
            <a:pPr marL="285750" indent="-285750">
              <a:lnSpc>
                <a:spcPct val="150000"/>
              </a:lnSpc>
              <a:buFont typeface="Arial"/>
              <a:buChar char="•"/>
            </a:pPr>
            <a:endParaRPr lang="en-GB" sz="1400" dirty="0">
              <a:latin typeface="Gill Sans"/>
              <a:cs typeface="Gill Sans"/>
            </a:endParaRPr>
          </a:p>
          <a:p>
            <a:pPr marL="285750" indent="-285750">
              <a:lnSpc>
                <a:spcPct val="150000"/>
              </a:lnSpc>
              <a:buFont typeface="Arial"/>
              <a:buChar char="•"/>
            </a:pPr>
            <a:r>
              <a:rPr lang="en-GB" sz="1400" i="1" dirty="0" smtClean="0">
                <a:latin typeface="Gill Sans"/>
                <a:cs typeface="Gill Sans"/>
              </a:rPr>
              <a:t>WITH</a:t>
            </a:r>
            <a:r>
              <a:rPr lang="en-GB" sz="1400" dirty="0" smtClean="0">
                <a:latin typeface="Gill Sans"/>
                <a:cs typeface="Gill Sans"/>
              </a:rPr>
              <a:t> contributions from the space syntax community</a:t>
            </a:r>
          </a:p>
          <a:p>
            <a:pPr marL="285750" indent="-285750">
              <a:lnSpc>
                <a:spcPct val="150000"/>
              </a:lnSpc>
              <a:buFont typeface="Arial"/>
              <a:buChar char="•"/>
            </a:pPr>
            <a:endParaRPr lang="en-GB" sz="1400" dirty="0">
              <a:latin typeface="Gill Sans"/>
              <a:cs typeface="Gill Sans"/>
            </a:endParaRPr>
          </a:p>
          <a:p>
            <a:pPr>
              <a:lnSpc>
                <a:spcPct val="150000"/>
              </a:lnSpc>
            </a:pPr>
            <a:r>
              <a:rPr lang="en-GB" sz="1400" b="1" dirty="0" smtClean="0">
                <a:latin typeface="Gill Sans"/>
                <a:cs typeface="Gill Sans"/>
              </a:rPr>
              <a:t>Aims of the project</a:t>
            </a:r>
          </a:p>
          <a:p>
            <a:pPr marL="285750" indent="-285750">
              <a:lnSpc>
                <a:spcPct val="150000"/>
              </a:lnSpc>
              <a:buFont typeface="Arial"/>
              <a:buChar char="•"/>
            </a:pPr>
            <a:r>
              <a:rPr lang="en-GB" sz="1400" i="1" dirty="0">
                <a:latin typeface="Gill Sans"/>
                <a:cs typeface="Gill Sans"/>
              </a:rPr>
              <a:t>Integrate</a:t>
            </a:r>
            <a:r>
              <a:rPr lang="en-GB" sz="1400" dirty="0">
                <a:latin typeface="Gill Sans"/>
                <a:cs typeface="Gill Sans"/>
              </a:rPr>
              <a:t> space syntax spatial analysis (</a:t>
            </a:r>
            <a:r>
              <a:rPr lang="en-GB" sz="1400" dirty="0" err="1">
                <a:latin typeface="Gill Sans"/>
                <a:cs typeface="Gill Sans"/>
              </a:rPr>
              <a:t>depthmapX</a:t>
            </a:r>
            <a:r>
              <a:rPr lang="en-GB" sz="1400" dirty="0">
                <a:latin typeface="Gill Sans"/>
                <a:cs typeface="Gill Sans"/>
              </a:rPr>
              <a:t>) with </a:t>
            </a:r>
            <a:r>
              <a:rPr lang="en-GB" sz="1400" dirty="0" smtClean="0">
                <a:latin typeface="Gill Sans"/>
                <a:cs typeface="Gill Sans"/>
              </a:rPr>
              <a:t>QGIS</a:t>
            </a:r>
          </a:p>
          <a:p>
            <a:pPr marL="285750" indent="-285750">
              <a:lnSpc>
                <a:spcPct val="150000"/>
              </a:lnSpc>
              <a:buFont typeface="Arial"/>
              <a:buChar char="•"/>
            </a:pPr>
            <a:endParaRPr lang="en-GB" sz="1400" dirty="0" smtClean="0">
              <a:latin typeface="Gill Sans"/>
              <a:cs typeface="Gill Sans"/>
            </a:endParaRPr>
          </a:p>
          <a:p>
            <a:pPr marL="285750" indent="-285750">
              <a:lnSpc>
                <a:spcPct val="150000"/>
              </a:lnSpc>
              <a:buFont typeface="Arial"/>
              <a:buChar char="•"/>
            </a:pPr>
            <a:r>
              <a:rPr lang="en-GB" sz="1400" i="1" dirty="0" smtClean="0">
                <a:latin typeface="Gill Sans"/>
                <a:cs typeface="Gill Sans"/>
              </a:rPr>
              <a:t>User </a:t>
            </a:r>
            <a:r>
              <a:rPr lang="en-GB" sz="1400" i="1" dirty="0">
                <a:latin typeface="Gill Sans"/>
                <a:cs typeface="Gill Sans"/>
              </a:rPr>
              <a:t>friendly </a:t>
            </a:r>
            <a:r>
              <a:rPr lang="en-GB" sz="1400" dirty="0" smtClean="0">
                <a:latin typeface="Gill Sans"/>
                <a:cs typeface="Gill Sans"/>
              </a:rPr>
              <a:t>for </a:t>
            </a:r>
            <a:r>
              <a:rPr lang="en-GB" sz="1400" dirty="0">
                <a:latin typeface="Gill Sans"/>
                <a:cs typeface="Gill Sans"/>
              </a:rPr>
              <a:t>students: clear and linear </a:t>
            </a:r>
            <a:r>
              <a:rPr lang="en-GB" sz="1400" dirty="0" smtClean="0">
                <a:latin typeface="Gill Sans"/>
                <a:cs typeface="Gill Sans"/>
              </a:rPr>
              <a:t>workflows</a:t>
            </a:r>
          </a:p>
          <a:p>
            <a:pPr marL="285750" indent="-285750">
              <a:lnSpc>
                <a:spcPct val="150000"/>
              </a:lnSpc>
              <a:buFont typeface="Arial"/>
              <a:buChar char="•"/>
            </a:pPr>
            <a:endParaRPr lang="en-GB" sz="1400" dirty="0">
              <a:latin typeface="Gill Sans"/>
              <a:cs typeface="Gill Sans"/>
            </a:endParaRPr>
          </a:p>
          <a:p>
            <a:pPr marL="285750" indent="-285750">
              <a:lnSpc>
                <a:spcPct val="150000"/>
              </a:lnSpc>
              <a:buFont typeface="Arial"/>
              <a:buChar char="•"/>
            </a:pPr>
            <a:r>
              <a:rPr lang="en-GB" sz="1400" i="1" dirty="0">
                <a:latin typeface="Gill Sans"/>
                <a:cs typeface="Gill Sans"/>
              </a:rPr>
              <a:t>Flexible</a:t>
            </a:r>
            <a:r>
              <a:rPr lang="en-GB" sz="1400" dirty="0">
                <a:latin typeface="Gill Sans"/>
                <a:cs typeface="Gill Sans"/>
              </a:rPr>
              <a:t> </a:t>
            </a:r>
            <a:r>
              <a:rPr lang="en-GB" sz="1400" dirty="0" smtClean="0">
                <a:latin typeface="Gill Sans"/>
                <a:cs typeface="Gill Sans"/>
              </a:rPr>
              <a:t>for </a:t>
            </a:r>
            <a:r>
              <a:rPr lang="en-GB" sz="1400" dirty="0">
                <a:latin typeface="Gill Sans"/>
                <a:cs typeface="Gill Sans"/>
              </a:rPr>
              <a:t>researchers: analytic options and exploratory </a:t>
            </a:r>
            <a:r>
              <a:rPr lang="en-GB" sz="1400" dirty="0" smtClean="0">
                <a:latin typeface="Gill Sans"/>
                <a:cs typeface="Gill Sans"/>
              </a:rPr>
              <a:t>depth</a:t>
            </a:r>
          </a:p>
          <a:p>
            <a:pPr marL="285750" indent="-285750">
              <a:lnSpc>
                <a:spcPct val="150000"/>
              </a:lnSpc>
              <a:buFont typeface="Arial"/>
              <a:buChar char="•"/>
            </a:pPr>
            <a:endParaRPr lang="en-GB" sz="1400" dirty="0">
              <a:latin typeface="Gill Sans"/>
              <a:cs typeface="Gill Sans"/>
            </a:endParaRPr>
          </a:p>
          <a:p>
            <a:pPr marL="285750" indent="-285750">
              <a:lnSpc>
                <a:spcPct val="150000"/>
              </a:lnSpc>
              <a:buFont typeface="Arial"/>
              <a:buChar char="•"/>
            </a:pPr>
            <a:r>
              <a:rPr lang="en-GB" sz="1400" i="1" dirty="0">
                <a:latin typeface="Gill Sans"/>
                <a:cs typeface="Gill Sans"/>
              </a:rPr>
              <a:t>Operational</a:t>
            </a:r>
            <a:r>
              <a:rPr lang="en-GB" sz="1400" dirty="0">
                <a:latin typeface="Gill Sans"/>
                <a:cs typeface="Gill Sans"/>
              </a:rPr>
              <a:t> </a:t>
            </a:r>
            <a:r>
              <a:rPr lang="en-GB" sz="1400" dirty="0" smtClean="0">
                <a:latin typeface="Gill Sans"/>
                <a:cs typeface="Gill Sans"/>
              </a:rPr>
              <a:t>for </a:t>
            </a:r>
            <a:r>
              <a:rPr lang="en-GB" sz="1400" dirty="0">
                <a:latin typeface="Gill Sans"/>
                <a:cs typeface="Gill Sans"/>
              </a:rPr>
              <a:t>practice: robust, fast and optimised </a:t>
            </a:r>
            <a:r>
              <a:rPr lang="en-GB" sz="1400" dirty="0" smtClean="0">
                <a:latin typeface="Gill Sans"/>
                <a:cs typeface="Gill Sans"/>
              </a:rPr>
              <a:t>workflows</a:t>
            </a:r>
            <a:endParaRPr lang="en-GB" sz="1400"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The SST Project</a:t>
            </a:r>
            <a:endParaRPr lang="en-US" dirty="0">
              <a:solidFill>
                <a:srgbClr val="FF6600"/>
              </a:solidFill>
              <a:latin typeface="Gill Sans"/>
              <a:cs typeface="Gill Sans"/>
            </a:endParaRPr>
          </a:p>
        </p:txBody>
      </p:sp>
      <p:sp>
        <p:nvSpPr>
          <p:cNvPr id="5" name="Oval 4"/>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600838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a:solidFill>
                  <a:srgbClr val="FF6600"/>
                </a:solidFill>
                <a:latin typeface="Gill Sans"/>
                <a:cs typeface="Gill Sans"/>
              </a:rPr>
              <a:t>Introduction</a:t>
            </a:r>
            <a:endParaRPr lang="en-US" dirty="0">
              <a:solidFill>
                <a:srgbClr val="FF6600"/>
              </a:solidFill>
              <a:latin typeface="Gill Sans"/>
              <a:cs typeface="Gill Sans"/>
            </a:endParaRPr>
          </a:p>
        </p:txBody>
      </p:sp>
      <p:sp>
        <p:nvSpPr>
          <p:cNvPr id="5" name="TextBox 4"/>
          <p:cNvSpPr txBox="1"/>
          <p:nvPr/>
        </p:nvSpPr>
        <p:spPr>
          <a:xfrm>
            <a:off x="5345114" y="709613"/>
            <a:ext cx="5280904" cy="5891354"/>
          </a:xfrm>
          <a:prstGeom prst="rect">
            <a:avLst/>
          </a:prstGeom>
          <a:noFill/>
        </p:spPr>
        <p:txBody>
          <a:bodyPr wrap="square" rtlCol="0">
            <a:spAutoFit/>
          </a:bodyPr>
          <a:lstStyle/>
          <a:p>
            <a:pPr>
              <a:lnSpc>
                <a:spcPct val="150000"/>
              </a:lnSpc>
            </a:pPr>
            <a:r>
              <a:rPr lang="en-GB" sz="1400" b="1" dirty="0">
                <a:latin typeface="Gill Sans"/>
                <a:cs typeface="Gill Sans"/>
              </a:rPr>
              <a:t>Who we are</a:t>
            </a:r>
          </a:p>
          <a:p>
            <a:pPr>
              <a:lnSpc>
                <a:spcPct val="150000"/>
              </a:lnSpc>
            </a:pPr>
            <a:endParaRPr lang="en-GB" sz="1400" dirty="0">
              <a:latin typeface="Gill Sans"/>
              <a:cs typeface="Gill Sans"/>
            </a:endParaRPr>
          </a:p>
          <a:p>
            <a:pPr>
              <a:lnSpc>
                <a:spcPct val="150000"/>
              </a:lnSpc>
            </a:pPr>
            <a:endParaRPr lang="en-GB" sz="1400" dirty="0">
              <a:latin typeface="Gill Sans"/>
              <a:cs typeface="Gill Sans"/>
            </a:endParaRPr>
          </a:p>
          <a:p>
            <a:pPr>
              <a:lnSpc>
                <a:spcPct val="150000"/>
              </a:lnSpc>
            </a:pPr>
            <a:r>
              <a:rPr lang="en-GB" sz="1400" b="1" dirty="0">
                <a:latin typeface="Gill Sans"/>
                <a:cs typeface="Gill Sans"/>
              </a:rPr>
              <a:t>Jorge Gil </a:t>
            </a:r>
            <a:r>
              <a:rPr lang="en-GB" sz="1400" dirty="0">
                <a:latin typeface="Gill Sans"/>
                <a:cs typeface="Gill Sans"/>
              </a:rPr>
              <a:t>MSc, PhD</a:t>
            </a:r>
          </a:p>
          <a:p>
            <a:pPr>
              <a:lnSpc>
                <a:spcPct val="150000"/>
              </a:lnSpc>
            </a:pPr>
            <a:r>
              <a:rPr lang="en-GB" sz="1400" dirty="0">
                <a:latin typeface="Gill Sans"/>
                <a:cs typeface="Gill Sans"/>
              </a:rPr>
              <a:t>Researcher UCL, Chalmers, TU Delft</a:t>
            </a:r>
          </a:p>
          <a:p>
            <a:pPr>
              <a:lnSpc>
                <a:spcPct val="150000"/>
              </a:lnSpc>
            </a:pPr>
            <a:r>
              <a:rPr lang="en-GB" sz="1400" dirty="0">
                <a:latin typeface="Gill Sans"/>
                <a:cs typeface="Gill Sans"/>
              </a:rPr>
              <a:t>Open Source GIS consultant and developer</a:t>
            </a:r>
          </a:p>
          <a:p>
            <a:pPr>
              <a:lnSpc>
                <a:spcPct val="150000"/>
              </a:lnSpc>
            </a:pPr>
            <a:r>
              <a:rPr lang="en-GB" sz="1400" i="1" dirty="0">
                <a:latin typeface="Gill Sans"/>
                <a:cs typeface="Gill Sans"/>
              </a:rPr>
              <a:t>Author ‘Space Syntax Toolkit’ for QGIS (2013 - )</a:t>
            </a:r>
          </a:p>
          <a:p>
            <a:pPr>
              <a:lnSpc>
                <a:spcPct val="150000"/>
              </a:lnSpc>
            </a:pPr>
            <a:r>
              <a:rPr lang="en-GB" sz="1400" i="1" dirty="0">
                <a:latin typeface="Gill Sans"/>
                <a:cs typeface="Gill Sans"/>
              </a:rPr>
              <a:t>Author ‘</a:t>
            </a:r>
            <a:r>
              <a:rPr lang="en-GB" sz="1400" i="1" dirty="0" err="1">
                <a:latin typeface="Gill Sans"/>
                <a:cs typeface="Gill Sans"/>
              </a:rPr>
              <a:t>Confeego</a:t>
            </a:r>
            <a:r>
              <a:rPr lang="en-GB" sz="1400" i="1" dirty="0">
                <a:latin typeface="Gill Sans"/>
                <a:cs typeface="Gill Sans"/>
              </a:rPr>
              <a:t>’ for MapInfo (2004 - 09)</a:t>
            </a:r>
          </a:p>
          <a:p>
            <a:pPr>
              <a:lnSpc>
                <a:spcPct val="150000"/>
              </a:lnSpc>
            </a:pPr>
            <a:endParaRPr lang="en-GB" sz="1400" dirty="0">
              <a:latin typeface="Gill Sans"/>
              <a:cs typeface="Gill Sans"/>
            </a:endParaRPr>
          </a:p>
          <a:p>
            <a:pPr>
              <a:lnSpc>
                <a:spcPct val="150000"/>
              </a:lnSpc>
            </a:pPr>
            <a:r>
              <a:rPr lang="en-GB" sz="1400" b="1" dirty="0">
                <a:latin typeface="Gill Sans"/>
                <a:cs typeface="Gill Sans"/>
              </a:rPr>
              <a:t>Stephen Law</a:t>
            </a:r>
            <a:r>
              <a:rPr lang="en-GB" sz="1400" dirty="0">
                <a:latin typeface="Gill Sans"/>
                <a:cs typeface="Gill Sans"/>
              </a:rPr>
              <a:t> MSc, PhD</a:t>
            </a:r>
          </a:p>
          <a:p>
            <a:pPr>
              <a:lnSpc>
                <a:spcPct val="150000"/>
              </a:lnSpc>
            </a:pPr>
            <a:r>
              <a:rPr lang="en-GB" sz="1400" dirty="0">
                <a:latin typeface="Gill Sans"/>
                <a:cs typeface="Gill Sans"/>
              </a:rPr>
              <a:t>Researcher Turing Institute, UCL</a:t>
            </a:r>
          </a:p>
          <a:p>
            <a:pPr>
              <a:lnSpc>
                <a:spcPct val="150000"/>
              </a:lnSpc>
            </a:pPr>
            <a:r>
              <a:rPr lang="en-GB" sz="1400" dirty="0">
                <a:latin typeface="Gill Sans"/>
                <a:cs typeface="Gill Sans"/>
              </a:rPr>
              <a:t>Associate, Space Syntax Limited</a:t>
            </a:r>
          </a:p>
          <a:p>
            <a:pPr>
              <a:lnSpc>
                <a:spcPct val="150000"/>
              </a:lnSpc>
            </a:pPr>
            <a:endParaRPr lang="en-GB" sz="1400" dirty="0">
              <a:latin typeface="Gill Sans"/>
              <a:cs typeface="Gill Sans"/>
            </a:endParaRPr>
          </a:p>
          <a:p>
            <a:pPr>
              <a:lnSpc>
                <a:spcPct val="150000"/>
              </a:lnSpc>
            </a:pPr>
            <a:r>
              <a:rPr lang="en-GB" sz="1400" b="1" dirty="0" err="1">
                <a:latin typeface="Gill Sans"/>
                <a:cs typeface="Gill Sans"/>
              </a:rPr>
              <a:t>Ioanna</a:t>
            </a:r>
            <a:r>
              <a:rPr lang="en-GB" sz="1400" b="1" dirty="0">
                <a:latin typeface="Gill Sans"/>
                <a:cs typeface="Gill Sans"/>
              </a:rPr>
              <a:t> </a:t>
            </a:r>
            <a:r>
              <a:rPr lang="en-GB" sz="1400" b="1" dirty="0" err="1">
                <a:latin typeface="Gill Sans"/>
                <a:cs typeface="Gill Sans"/>
              </a:rPr>
              <a:t>Kolovou</a:t>
            </a:r>
            <a:r>
              <a:rPr lang="en-GB" sz="1400" b="1" dirty="0">
                <a:latin typeface="Gill Sans"/>
                <a:cs typeface="Gill Sans"/>
              </a:rPr>
              <a:t> </a:t>
            </a:r>
            <a:r>
              <a:rPr lang="en-GB" sz="1400" dirty="0" err="1">
                <a:latin typeface="Gill Sans"/>
                <a:cs typeface="Gill Sans"/>
              </a:rPr>
              <a:t>MRes</a:t>
            </a:r>
            <a:endParaRPr lang="en-GB" sz="1400" dirty="0">
              <a:latin typeface="Gill Sans"/>
              <a:cs typeface="Gill Sans"/>
            </a:endParaRPr>
          </a:p>
          <a:p>
            <a:pPr>
              <a:lnSpc>
                <a:spcPct val="150000"/>
              </a:lnSpc>
            </a:pPr>
            <a:r>
              <a:rPr lang="en-GB" sz="1400" dirty="0">
                <a:latin typeface="Gill Sans"/>
                <a:cs typeface="Gill Sans"/>
              </a:rPr>
              <a:t>Consultant, Space Syntax Limited</a:t>
            </a:r>
          </a:p>
          <a:p>
            <a:pPr>
              <a:lnSpc>
                <a:spcPct val="150000"/>
              </a:lnSpc>
            </a:pPr>
            <a:endParaRPr lang="en-GB" sz="1400" b="1" dirty="0" smtClean="0">
              <a:latin typeface="Gill Sans"/>
              <a:cs typeface="Gill Sans"/>
            </a:endParaRPr>
          </a:p>
          <a:p>
            <a:pPr>
              <a:lnSpc>
                <a:spcPct val="150000"/>
              </a:lnSpc>
            </a:pPr>
            <a:r>
              <a:rPr lang="en-GB" sz="1400" b="1" dirty="0" err="1" smtClean="0">
                <a:latin typeface="Gill Sans"/>
                <a:cs typeface="Gill Sans"/>
              </a:rPr>
              <a:t>Abhimanyu</a:t>
            </a:r>
            <a:r>
              <a:rPr lang="en-GB" sz="1400" b="1" dirty="0" smtClean="0">
                <a:latin typeface="Gill Sans"/>
                <a:cs typeface="Gill Sans"/>
              </a:rPr>
              <a:t> </a:t>
            </a:r>
            <a:r>
              <a:rPr lang="en-GB" sz="1400" b="1" dirty="0" err="1">
                <a:latin typeface="Gill Sans"/>
                <a:cs typeface="Gill Sans"/>
              </a:rPr>
              <a:t>Acharya</a:t>
            </a:r>
            <a:r>
              <a:rPr lang="en-GB" sz="1400" b="1" dirty="0">
                <a:latin typeface="Gill Sans"/>
                <a:cs typeface="Gill Sans"/>
              </a:rPr>
              <a:t> </a:t>
            </a:r>
            <a:r>
              <a:rPr lang="en-GB" sz="1400" dirty="0" smtClean="0">
                <a:latin typeface="Gill Sans"/>
                <a:cs typeface="Gill Sans"/>
              </a:rPr>
              <a:t>MSc</a:t>
            </a:r>
            <a:endParaRPr lang="en-GB" sz="1400" dirty="0">
              <a:latin typeface="Gill Sans"/>
              <a:cs typeface="Gill Sans"/>
            </a:endParaRPr>
          </a:p>
          <a:p>
            <a:pPr>
              <a:lnSpc>
                <a:spcPct val="150000"/>
              </a:lnSpc>
            </a:pPr>
            <a:r>
              <a:rPr lang="en-GB" sz="1400" dirty="0">
                <a:latin typeface="Gill Sans"/>
                <a:cs typeface="Gill Sans"/>
              </a:rPr>
              <a:t>Associate, Space Syntax </a:t>
            </a:r>
            <a:r>
              <a:rPr lang="en-GB" sz="1400" dirty="0" smtClean="0">
                <a:latin typeface="Gill Sans"/>
                <a:cs typeface="Gill Sans"/>
              </a:rPr>
              <a:t>Limited</a:t>
            </a:r>
            <a:endParaRPr lang="en-GB" sz="1400" dirty="0">
              <a:latin typeface="Gill Sans"/>
              <a:cs typeface="Gill Sans"/>
            </a:endParaRPr>
          </a:p>
        </p:txBody>
      </p:sp>
    </p:spTree>
    <p:extLst>
      <p:ext uri="{BB962C8B-B14F-4D97-AF65-F5344CB8AC3E}">
        <p14:creationId xmlns:p14="http://schemas.microsoft.com/office/powerpoint/2010/main" val="1201875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The SST Project</a:t>
            </a:r>
            <a:endParaRPr lang="en-US" dirty="0">
              <a:solidFill>
                <a:srgbClr val="FF6600"/>
              </a:solidFill>
              <a:latin typeface="Gill Sans"/>
              <a:cs typeface="Gill Sans"/>
            </a:endParaRPr>
          </a:p>
        </p:txBody>
      </p:sp>
      <p:pic>
        <p:nvPicPr>
          <p:cNvPr id="5" name="Picture 4" descr="figure_01.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292959" y="1296962"/>
            <a:ext cx="8107483" cy="4967338"/>
          </a:xfrm>
          <a:prstGeom prst="rect">
            <a:avLst/>
          </a:prstGeom>
        </p:spPr>
      </p:pic>
      <p:sp>
        <p:nvSpPr>
          <p:cNvPr id="6" name="Oval 5"/>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616748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The SST Project</a:t>
            </a:r>
            <a:endParaRPr lang="en-US" dirty="0">
              <a:solidFill>
                <a:srgbClr val="FF6600"/>
              </a:solidFill>
              <a:latin typeface="Gill Sans"/>
              <a:cs typeface="Gill Sans"/>
            </a:endParaRPr>
          </a:p>
        </p:txBody>
      </p:sp>
      <p:pic>
        <p:nvPicPr>
          <p:cNvPr id="6" name="Picture 5" descr="figure_01.png"/>
          <p:cNvPicPr>
            <a:picLocks noChangeAspect="1"/>
          </p:cNvPicPr>
          <p:nvPr/>
        </p:nvPicPr>
        <p:blipFill rotWithShape="1">
          <a:blip r:embed="rId2" cstate="screen">
            <a:extLst>
              <a:ext uri="{28A0092B-C50C-407E-A947-70E740481C1C}">
                <a14:useLocalDpi xmlns:a14="http://schemas.microsoft.com/office/drawing/2010/main"/>
              </a:ext>
            </a:extLst>
          </a:blip>
          <a:srcRect b="-145"/>
          <a:stretch/>
        </p:blipFill>
        <p:spPr>
          <a:xfrm>
            <a:off x="1292959" y="1277261"/>
            <a:ext cx="8107483" cy="5006740"/>
          </a:xfrm>
          <a:prstGeom prst="rect">
            <a:avLst/>
          </a:prstGeom>
        </p:spPr>
      </p:pic>
      <p:sp>
        <p:nvSpPr>
          <p:cNvPr id="7" name="Oval 6"/>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781214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 r="61" b="4334"/>
          <a:stretch/>
        </p:blipFill>
        <p:spPr>
          <a:xfrm>
            <a:off x="729570" y="709613"/>
            <a:ext cx="9561059" cy="5720216"/>
          </a:xfrm>
          <a:prstGeom prst="rect">
            <a:avLst/>
          </a:prstGeom>
        </p:spPr>
      </p:pic>
      <p:sp>
        <p:nvSpPr>
          <p:cNvPr id="6" name="TextBox 5"/>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SST Installation</a:t>
            </a:r>
            <a:endParaRPr lang="en-US" dirty="0">
              <a:solidFill>
                <a:srgbClr val="FF6600"/>
              </a:solidFill>
              <a:latin typeface="Gill Sans"/>
              <a:cs typeface="Gill Sans"/>
            </a:endParaRPr>
          </a:p>
        </p:txBody>
      </p:sp>
      <p:pic>
        <p:nvPicPr>
          <p:cNvPr id="5" name="Picture 4" descr="2017-07-02 10.25.0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3434" y="1362942"/>
            <a:ext cx="7761013" cy="4737901"/>
          </a:xfrm>
          <a:prstGeom prst="rect">
            <a:avLst/>
          </a:prstGeom>
        </p:spPr>
      </p:pic>
      <p:sp>
        <p:nvSpPr>
          <p:cNvPr id="8" name="Oval 7"/>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0887280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SST Installation</a:t>
            </a:r>
            <a:endParaRPr lang="en-US" dirty="0">
              <a:solidFill>
                <a:srgbClr val="FF6600"/>
              </a:solidFill>
              <a:latin typeface="Gill Sans"/>
              <a:cs typeface="Gill Sans"/>
            </a:endParaRPr>
          </a:p>
        </p:txBody>
      </p:sp>
      <p:pic>
        <p:nvPicPr>
          <p:cNvPr id="7" name="Picture 6" descr="Screen Shot 2017-07-02 at 10.54.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933" y="702733"/>
            <a:ext cx="9541933" cy="5963708"/>
          </a:xfrm>
          <a:prstGeom prst="rect">
            <a:avLst/>
          </a:prstGeom>
        </p:spPr>
      </p:pic>
      <p:sp>
        <p:nvSpPr>
          <p:cNvPr id="11" name="Oval 10"/>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
        <p:nvSpPr>
          <p:cNvPr id="12" name="Rectangle 11"/>
          <p:cNvSpPr/>
          <p:nvPr/>
        </p:nvSpPr>
        <p:spPr bwMode="auto">
          <a:xfrm>
            <a:off x="6282267" y="2167618"/>
            <a:ext cx="1727200" cy="1710387"/>
          </a:xfrm>
          <a:prstGeom prst="rect">
            <a:avLst/>
          </a:prstGeom>
          <a:noFill/>
          <a:ln w="19050" cap="flat" cmpd="sng" algn="ctr">
            <a:solidFill>
              <a:srgbClr val="0072D6"/>
            </a:solidFill>
            <a:prstDash val="solid"/>
            <a:round/>
            <a:headEnd type="none" w="med" len="med"/>
            <a:tailEnd type="triangle"/>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smtClean="0">
              <a:ln>
                <a:noFill/>
              </a:ln>
              <a:solidFill>
                <a:schemeClr val="tx1"/>
              </a:solidFill>
              <a:effectLst/>
              <a:latin typeface="Arial" charset="0"/>
              <a:cs typeface="Arial" charset="0"/>
            </a:endParaRPr>
          </a:p>
        </p:txBody>
      </p:sp>
      <p:sp>
        <p:nvSpPr>
          <p:cNvPr id="13" name="Rectangle 12"/>
          <p:cNvSpPr/>
          <p:nvPr/>
        </p:nvSpPr>
        <p:spPr bwMode="auto">
          <a:xfrm>
            <a:off x="7806268" y="999138"/>
            <a:ext cx="1473199" cy="287886"/>
          </a:xfrm>
          <a:prstGeom prst="rect">
            <a:avLst/>
          </a:prstGeom>
          <a:noFill/>
          <a:ln w="19050" cap="flat" cmpd="sng" algn="ctr">
            <a:solidFill>
              <a:srgbClr val="0072D6"/>
            </a:solidFill>
            <a:prstDash val="solid"/>
            <a:round/>
            <a:headEnd type="none" w="med" len="med"/>
            <a:tailEnd type="triangle"/>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smtClean="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286251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SST sample data</a:t>
            </a:r>
            <a:endParaRPr lang="en-US" dirty="0">
              <a:solidFill>
                <a:srgbClr val="FF6600"/>
              </a:solidFill>
              <a:latin typeface="Gill Sans"/>
              <a:cs typeface="Gill Sans"/>
            </a:endParaRPr>
          </a:p>
        </p:txBody>
      </p:sp>
      <p:pic>
        <p:nvPicPr>
          <p:cNvPr id="2" name="Picture 1" descr="2017-07-02 11.02.2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199" y="1001287"/>
            <a:ext cx="8449733" cy="5827050"/>
          </a:xfrm>
          <a:prstGeom prst="rect">
            <a:avLst/>
          </a:prstGeom>
        </p:spPr>
      </p:pic>
      <p:sp>
        <p:nvSpPr>
          <p:cNvPr id="3" name="Rectangle 2"/>
          <p:cNvSpPr/>
          <p:nvPr/>
        </p:nvSpPr>
        <p:spPr>
          <a:xfrm>
            <a:off x="1166283" y="548572"/>
            <a:ext cx="8570384" cy="415498"/>
          </a:xfrm>
          <a:prstGeom prst="rect">
            <a:avLst/>
          </a:prstGeom>
        </p:spPr>
        <p:txBody>
          <a:bodyPr wrap="square">
            <a:spAutoFit/>
          </a:bodyPr>
          <a:lstStyle/>
          <a:p>
            <a:r>
              <a:rPr lang="en-US" dirty="0"/>
              <a:t>https://</a:t>
            </a:r>
            <a:r>
              <a:rPr lang="en-US" dirty="0" err="1"/>
              <a:t>github.com</a:t>
            </a:r>
            <a:r>
              <a:rPr lang="en-US" dirty="0"/>
              <a:t>/</a:t>
            </a:r>
            <a:r>
              <a:rPr lang="en-US" dirty="0" err="1"/>
              <a:t>SpaceGroupUCL</a:t>
            </a:r>
            <a:r>
              <a:rPr lang="en-US" dirty="0"/>
              <a:t>/</a:t>
            </a:r>
            <a:r>
              <a:rPr lang="en-US" dirty="0" err="1"/>
              <a:t>qgisSpaceSyntaxToolkit</a:t>
            </a:r>
            <a:r>
              <a:rPr lang="en-US" dirty="0"/>
              <a:t>/releases</a:t>
            </a:r>
          </a:p>
        </p:txBody>
      </p:sp>
      <p:sp>
        <p:nvSpPr>
          <p:cNvPr id="11" name="Oval 10"/>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
        <p:nvSpPr>
          <p:cNvPr id="12" name="Rectangle 11"/>
          <p:cNvSpPr/>
          <p:nvPr/>
        </p:nvSpPr>
        <p:spPr bwMode="auto">
          <a:xfrm>
            <a:off x="2999844" y="6441594"/>
            <a:ext cx="6059489" cy="416886"/>
          </a:xfrm>
          <a:prstGeom prst="rect">
            <a:avLst/>
          </a:prstGeom>
          <a:noFill/>
          <a:ln w="19050" cap="flat" cmpd="sng" algn="ctr">
            <a:solidFill>
              <a:srgbClr val="0072D6"/>
            </a:solidFill>
            <a:prstDash val="solid"/>
            <a:round/>
            <a:headEnd type="none" w="med" len="med"/>
            <a:tailEnd type="triangle"/>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smtClean="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897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Original tools: SST version 0.1.x</a:t>
            </a:r>
            <a:endParaRPr lang="en-US" dirty="0">
              <a:solidFill>
                <a:srgbClr val="FF6600"/>
              </a:solidFill>
              <a:latin typeface="Gill Sans"/>
              <a:cs typeface="Gill Sans"/>
            </a:endParaRPr>
          </a:p>
        </p:txBody>
      </p:sp>
      <p:pic>
        <p:nvPicPr>
          <p:cNvPr id="12" name="Picture 11" descr="sst_explorer_panel.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5168" y="915280"/>
            <a:ext cx="3489099" cy="5400000"/>
          </a:xfrm>
          <a:prstGeom prst="rect">
            <a:avLst/>
          </a:prstGeom>
        </p:spPr>
      </p:pic>
      <p:pic>
        <p:nvPicPr>
          <p:cNvPr id="13" name="Picture 12" descr="figure 4_sst_graph_analysis.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54667" y="915280"/>
            <a:ext cx="3489100" cy="5400000"/>
          </a:xfrm>
          <a:prstGeom prst="rect">
            <a:avLst/>
          </a:prstGeom>
        </p:spPr>
      </p:pic>
      <p:sp>
        <p:nvSpPr>
          <p:cNvPr id="15" name="Rectangle 14"/>
          <p:cNvSpPr/>
          <p:nvPr/>
        </p:nvSpPr>
        <p:spPr>
          <a:xfrm>
            <a:off x="1440249" y="6439627"/>
            <a:ext cx="1806692" cy="307777"/>
          </a:xfrm>
          <a:prstGeom prst="rect">
            <a:avLst/>
          </a:prstGeom>
        </p:spPr>
        <p:txBody>
          <a:bodyPr wrap="square">
            <a:spAutoFit/>
          </a:bodyPr>
          <a:lstStyle/>
          <a:p>
            <a:r>
              <a:rPr lang="en-GB" sz="1400" dirty="0" smtClean="0"/>
              <a:t>Graph Analysis</a:t>
            </a:r>
            <a:endParaRPr lang="en-GB" sz="1400" dirty="0"/>
          </a:p>
        </p:txBody>
      </p:sp>
      <p:sp>
        <p:nvSpPr>
          <p:cNvPr id="16" name="Rectangle 15"/>
          <p:cNvSpPr/>
          <p:nvPr/>
        </p:nvSpPr>
        <p:spPr>
          <a:xfrm>
            <a:off x="6198516" y="6439617"/>
            <a:ext cx="1806692" cy="307777"/>
          </a:xfrm>
          <a:prstGeom prst="rect">
            <a:avLst/>
          </a:prstGeom>
        </p:spPr>
        <p:txBody>
          <a:bodyPr wrap="square">
            <a:spAutoFit/>
          </a:bodyPr>
          <a:lstStyle/>
          <a:p>
            <a:r>
              <a:rPr lang="en-GB" sz="1400" dirty="0" smtClean="0"/>
              <a:t>Attribute Explorer</a:t>
            </a:r>
            <a:endParaRPr lang="en-GB" sz="1400" dirty="0"/>
          </a:p>
        </p:txBody>
      </p:sp>
      <p:sp>
        <p:nvSpPr>
          <p:cNvPr id="18" name="Oval 17"/>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115765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New Set of </a:t>
            </a:r>
            <a:r>
              <a:rPr lang="en-US" dirty="0" smtClean="0">
                <a:solidFill>
                  <a:srgbClr val="FF6600"/>
                </a:solidFill>
                <a:latin typeface="Gill Sans"/>
                <a:cs typeface="Gill Sans"/>
              </a:rPr>
              <a:t>tools: SST version 0.2.0</a:t>
            </a:r>
            <a:endParaRPr lang="en-US" dirty="0">
              <a:solidFill>
                <a:srgbClr val="FF6600"/>
              </a:solidFill>
              <a:latin typeface="Gill Sans"/>
              <a:cs typeface="Gill Sans"/>
            </a:endParaRPr>
          </a:p>
        </p:txBody>
      </p:sp>
      <p:sp>
        <p:nvSpPr>
          <p:cNvPr id="5" name="Rectangle 4"/>
          <p:cNvSpPr/>
          <p:nvPr/>
        </p:nvSpPr>
        <p:spPr>
          <a:xfrm>
            <a:off x="2499192" y="6714742"/>
            <a:ext cx="1806692" cy="307777"/>
          </a:xfrm>
          <a:prstGeom prst="rect">
            <a:avLst/>
          </a:prstGeom>
        </p:spPr>
        <p:txBody>
          <a:bodyPr wrap="square">
            <a:spAutoFit/>
          </a:bodyPr>
          <a:lstStyle/>
          <a:p>
            <a:r>
              <a:rPr lang="en-GB" sz="1400" dirty="0"/>
              <a:t>Catchment Analyser</a:t>
            </a:r>
          </a:p>
        </p:txBody>
      </p:sp>
      <p:sp>
        <p:nvSpPr>
          <p:cNvPr id="7" name="Rectangle 6"/>
          <p:cNvSpPr/>
          <p:nvPr/>
        </p:nvSpPr>
        <p:spPr>
          <a:xfrm>
            <a:off x="6858916" y="4610700"/>
            <a:ext cx="1963352" cy="307777"/>
          </a:xfrm>
          <a:prstGeom prst="rect">
            <a:avLst/>
          </a:prstGeom>
        </p:spPr>
        <p:txBody>
          <a:bodyPr wrap="square">
            <a:spAutoFit/>
          </a:bodyPr>
          <a:lstStyle/>
          <a:p>
            <a:r>
              <a:rPr lang="en-GB" sz="1400" dirty="0" smtClean="0"/>
              <a:t>Urban Data Input </a:t>
            </a:r>
            <a:r>
              <a:rPr lang="en-GB" sz="1400" dirty="0"/>
              <a:t>Tool</a:t>
            </a:r>
          </a:p>
        </p:txBody>
      </p:sp>
      <p:sp>
        <p:nvSpPr>
          <p:cNvPr id="9" name="Rectangle 8"/>
          <p:cNvSpPr/>
          <p:nvPr/>
        </p:nvSpPr>
        <p:spPr>
          <a:xfrm>
            <a:off x="2571851" y="3623660"/>
            <a:ext cx="2096355" cy="307777"/>
          </a:xfrm>
          <a:prstGeom prst="rect">
            <a:avLst/>
          </a:prstGeom>
        </p:spPr>
        <p:txBody>
          <a:bodyPr wrap="square">
            <a:spAutoFit/>
          </a:bodyPr>
          <a:lstStyle/>
          <a:p>
            <a:r>
              <a:rPr lang="en-GB" sz="1400" dirty="0"/>
              <a:t>Road network cleaner</a:t>
            </a:r>
          </a:p>
        </p:txBody>
      </p:sp>
      <p:sp>
        <p:nvSpPr>
          <p:cNvPr id="11" name="Rectangle 10"/>
          <p:cNvSpPr/>
          <p:nvPr/>
        </p:nvSpPr>
        <p:spPr>
          <a:xfrm>
            <a:off x="6983545" y="6690458"/>
            <a:ext cx="1806692" cy="307777"/>
          </a:xfrm>
          <a:prstGeom prst="rect">
            <a:avLst/>
          </a:prstGeom>
        </p:spPr>
        <p:txBody>
          <a:bodyPr wrap="square">
            <a:spAutoFit/>
          </a:bodyPr>
          <a:lstStyle/>
          <a:p>
            <a:r>
              <a:rPr lang="en-GB" sz="1400" dirty="0">
                <a:solidFill>
                  <a:srgbClr val="24292E"/>
                </a:solidFill>
                <a:latin typeface="Arial" panose="020B0604020202020204" pitchFamily="34" charset="0"/>
                <a:cs typeface="Arial" panose="020B0604020202020204" pitchFamily="34" charset="0"/>
              </a:rPr>
              <a:t>Gate Transformer</a:t>
            </a:r>
            <a:endParaRPr lang="en-GB" sz="1400" dirty="0">
              <a:latin typeface="Arial" panose="020B0604020202020204" pitchFamily="34" charset="0"/>
              <a:cs typeface="Arial" panose="020B0604020202020204" pitchFamily="34" charset="0"/>
            </a:endParaRPr>
          </a:p>
        </p:txBody>
      </p:sp>
      <p:pic>
        <p:nvPicPr>
          <p:cNvPr id="14" name="Picture 13"/>
          <p:cNvPicPr>
            <a:picLocks noChangeAspect="1"/>
          </p:cNvPicPr>
          <p:nvPr/>
        </p:nvPicPr>
        <p:blipFill rotWithShape="1">
          <a:blip r:embed="rId2"/>
          <a:srcRect l="14399" t="42110" r="54683" b="28742"/>
          <a:stretch/>
        </p:blipFill>
        <p:spPr>
          <a:xfrm>
            <a:off x="6400800" y="5001189"/>
            <a:ext cx="2928031" cy="1725312"/>
          </a:xfrm>
          <a:prstGeom prst="rect">
            <a:avLst/>
          </a:prstGeom>
          <a:ln>
            <a:noFill/>
          </a:ln>
        </p:spPr>
      </p:pic>
      <p:pic>
        <p:nvPicPr>
          <p:cNvPr id="3" name="Picture 2">
            <a:extLst>
              <a:ext uri="{FF2B5EF4-FFF2-40B4-BE49-F238E27FC236}">
                <a16:creationId xmlns="" xmlns:a16="http://schemas.microsoft.com/office/drawing/2014/main" id="{E1D08EDE-88BE-4B1B-875E-DD051CC07C7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6721200" y="331977"/>
            <a:ext cx="2253467" cy="4240341"/>
          </a:xfrm>
          <a:prstGeom prst="rect">
            <a:avLst/>
          </a:prstGeom>
        </p:spPr>
      </p:pic>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30836" y="4215058"/>
            <a:ext cx="2593120" cy="2391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a:extLst>
              <a:ext uri="{FF2B5EF4-FFF2-40B4-BE49-F238E27FC236}">
                <a16:creationId xmlns="" xmlns:a16="http://schemas.microsoft.com/office/drawing/2014/main" id="{7F4A1FD1-3EE5-4243-A165-B2A34DC0E419}"/>
              </a:ext>
            </a:extLst>
          </p:cNvPr>
          <p:cNvPicPr>
            <a:picLocks noChangeAspect="1"/>
          </p:cNvPicPr>
          <p:nvPr/>
        </p:nvPicPr>
        <p:blipFill>
          <a:blip r:embed="rId6"/>
          <a:stretch>
            <a:fillRect/>
          </a:stretch>
        </p:blipFill>
        <p:spPr>
          <a:xfrm>
            <a:off x="2535850" y="912826"/>
            <a:ext cx="1995646" cy="2673854"/>
          </a:xfrm>
          <a:prstGeom prst="rect">
            <a:avLst/>
          </a:prstGeom>
        </p:spPr>
      </p:pic>
      <p:sp>
        <p:nvSpPr>
          <p:cNvPr id="13" name="Oval 12"/>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388460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Demo </a:t>
            </a:r>
            <a:r>
              <a:rPr lang="en-US" dirty="0" smtClean="0">
                <a:solidFill>
                  <a:srgbClr val="FF6600"/>
                </a:solidFill>
                <a:latin typeface="Gill Sans"/>
                <a:cs typeface="Gill Sans"/>
              </a:rPr>
              <a:t>Workflow</a:t>
            </a:r>
            <a:endParaRPr lang="en-US" dirty="0">
              <a:solidFill>
                <a:srgbClr val="FF6600"/>
              </a:solidFill>
              <a:latin typeface="Gill Sans"/>
              <a:cs typeface="Gill Sans"/>
            </a:endParaRPr>
          </a:p>
        </p:txBody>
      </p:sp>
      <p:cxnSp>
        <p:nvCxnSpPr>
          <p:cNvPr id="15" name="Straight Connector 14"/>
          <p:cNvCxnSpPr>
            <a:stCxn id="5" idx="2"/>
            <a:endCxn id="6" idx="0"/>
          </p:cNvCxnSpPr>
          <p:nvPr/>
        </p:nvCxnSpPr>
        <p:spPr bwMode="auto">
          <a:xfrm>
            <a:off x="6427792" y="1378486"/>
            <a:ext cx="0" cy="418513"/>
          </a:xfrm>
          <a:prstGeom prst="line">
            <a:avLst/>
          </a:prstGeom>
          <a:solidFill>
            <a:schemeClr val="accent1"/>
          </a:solidFill>
          <a:ln w="9525" cap="flat" cmpd="sng" algn="ctr">
            <a:solidFill>
              <a:schemeClr val="tx1"/>
            </a:solidFill>
            <a:prstDash val="solid"/>
            <a:round/>
            <a:headEnd type="none" w="med" len="med"/>
            <a:tailEnd type="arrow" w="med" len="med"/>
          </a:ln>
          <a:effectLst/>
        </p:spPr>
      </p:cxnSp>
      <p:grpSp>
        <p:nvGrpSpPr>
          <p:cNvPr id="22" name="Group 21"/>
          <p:cNvGrpSpPr/>
          <p:nvPr/>
        </p:nvGrpSpPr>
        <p:grpSpPr>
          <a:xfrm>
            <a:off x="3774021" y="2285769"/>
            <a:ext cx="2593975" cy="1066833"/>
            <a:chOff x="2390775" y="1368621"/>
            <a:chExt cx="2593975" cy="1696480"/>
          </a:xfrm>
        </p:grpSpPr>
        <p:cxnSp>
          <p:nvCxnSpPr>
            <p:cNvPr id="17" name="Straight Connector 16"/>
            <p:cNvCxnSpPr/>
            <p:nvPr/>
          </p:nvCxnSpPr>
          <p:spPr bwMode="auto">
            <a:xfrm flipH="1">
              <a:off x="2393950" y="2622894"/>
              <a:ext cx="2590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p:cNvCxnSpPr>
              <a:cxnSpLocks/>
            </p:cNvCxnSpPr>
            <p:nvPr/>
          </p:nvCxnSpPr>
          <p:spPr bwMode="auto">
            <a:xfrm>
              <a:off x="3810000" y="1800110"/>
              <a:ext cx="0" cy="80788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p:cNvCxnSpPr>
              <a:cxnSpLocks/>
            </p:cNvCxnSpPr>
            <p:nvPr/>
          </p:nvCxnSpPr>
          <p:spPr bwMode="auto">
            <a:xfrm>
              <a:off x="4984750" y="2634291"/>
              <a:ext cx="0" cy="430810"/>
            </a:xfrm>
            <a:prstGeom prst="line">
              <a:avLst/>
            </a:prstGeom>
            <a:solidFill>
              <a:schemeClr val="accent1"/>
            </a:solidFill>
            <a:ln w="9525" cap="flat" cmpd="sng" algn="ctr">
              <a:solidFill>
                <a:schemeClr val="tx1"/>
              </a:solidFill>
              <a:prstDash val="solid"/>
              <a:round/>
              <a:headEnd type="none" w="med" len="med"/>
              <a:tailEnd type="arrow" w="med" len="med"/>
            </a:ln>
            <a:effectLst/>
          </p:spPr>
        </p:cxnSp>
        <p:cxnSp>
          <p:nvCxnSpPr>
            <p:cNvPr id="21" name="Straight Connector 20"/>
            <p:cNvCxnSpPr>
              <a:cxnSpLocks/>
            </p:cNvCxnSpPr>
            <p:nvPr/>
          </p:nvCxnSpPr>
          <p:spPr bwMode="auto">
            <a:xfrm>
              <a:off x="2390775" y="2607366"/>
              <a:ext cx="0" cy="406934"/>
            </a:xfrm>
            <a:prstGeom prst="line">
              <a:avLst/>
            </a:prstGeom>
            <a:solidFill>
              <a:schemeClr val="accent1"/>
            </a:solidFill>
            <a:ln w="9525" cap="flat" cmpd="sng" algn="ctr">
              <a:solidFill>
                <a:schemeClr val="tx1"/>
              </a:solidFill>
              <a:prstDash val="solid"/>
              <a:round/>
              <a:headEnd type="none" w="med" len="med"/>
              <a:tailEnd type="arrow" w="med" len="med"/>
            </a:ln>
            <a:effectLst/>
          </p:spPr>
        </p:cxnSp>
        <p:cxnSp>
          <p:nvCxnSpPr>
            <p:cNvPr id="55" name="Straight Connector 54"/>
            <p:cNvCxnSpPr/>
            <p:nvPr/>
          </p:nvCxnSpPr>
          <p:spPr bwMode="auto">
            <a:xfrm flipH="1">
              <a:off x="2393950" y="1815015"/>
              <a:ext cx="2590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7" name="Straight Connector 56"/>
            <p:cNvCxnSpPr>
              <a:cxnSpLocks/>
            </p:cNvCxnSpPr>
            <p:nvPr/>
          </p:nvCxnSpPr>
          <p:spPr bwMode="auto">
            <a:xfrm>
              <a:off x="4984750" y="1368621"/>
              <a:ext cx="0" cy="43080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8" name="Straight Connector 57"/>
            <p:cNvCxnSpPr>
              <a:cxnSpLocks/>
            </p:cNvCxnSpPr>
            <p:nvPr/>
          </p:nvCxnSpPr>
          <p:spPr bwMode="auto">
            <a:xfrm>
              <a:off x="2390775" y="1435939"/>
              <a:ext cx="0" cy="406934"/>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23" name="Group 22"/>
          <p:cNvGrpSpPr/>
          <p:nvPr/>
        </p:nvGrpSpPr>
        <p:grpSpPr>
          <a:xfrm rot="10800000">
            <a:off x="3774021" y="3686942"/>
            <a:ext cx="2593975" cy="795831"/>
            <a:chOff x="2390775" y="2351888"/>
            <a:chExt cx="2593975" cy="795831"/>
          </a:xfrm>
        </p:grpSpPr>
        <p:cxnSp>
          <p:nvCxnSpPr>
            <p:cNvPr id="24" name="Straight Connector 23"/>
            <p:cNvCxnSpPr/>
            <p:nvPr/>
          </p:nvCxnSpPr>
          <p:spPr bwMode="auto">
            <a:xfrm flipH="1">
              <a:off x="2393950" y="2784475"/>
              <a:ext cx="2590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5" name="Straight Connector 24"/>
            <p:cNvCxnSpPr>
              <a:cxnSpLocks/>
              <a:stCxn id="9" idx="0"/>
            </p:cNvCxnSpPr>
            <p:nvPr/>
          </p:nvCxnSpPr>
          <p:spPr bwMode="auto">
            <a:xfrm rot="10800000" flipV="1">
              <a:off x="3567112" y="2351888"/>
              <a:ext cx="0" cy="224264"/>
            </a:xfrm>
            <a:prstGeom prst="line">
              <a:avLst/>
            </a:prstGeom>
            <a:solidFill>
              <a:schemeClr val="accent1"/>
            </a:solidFill>
            <a:ln w="9525" cap="flat" cmpd="sng" algn="ctr">
              <a:solidFill>
                <a:schemeClr val="tx1"/>
              </a:solidFill>
              <a:prstDash val="solid"/>
              <a:round/>
              <a:headEnd type="arrow" w="med" len="med"/>
              <a:tailEnd type="none" w="med" len="med"/>
            </a:ln>
            <a:effectLst/>
          </p:spPr>
        </p:cxnSp>
        <p:cxnSp>
          <p:nvCxnSpPr>
            <p:cNvPr id="26" name="Straight Connector 25"/>
            <p:cNvCxnSpPr>
              <a:cxnSpLocks/>
            </p:cNvCxnSpPr>
            <p:nvPr/>
          </p:nvCxnSpPr>
          <p:spPr bwMode="auto">
            <a:xfrm rot="10800000" flipV="1">
              <a:off x="4984750" y="2781300"/>
              <a:ext cx="0" cy="3664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7" name="Straight Connector 26"/>
            <p:cNvCxnSpPr>
              <a:cxnSpLocks/>
            </p:cNvCxnSpPr>
            <p:nvPr/>
          </p:nvCxnSpPr>
          <p:spPr bwMode="auto">
            <a:xfrm rot="10800000" flipV="1">
              <a:off x="2390775" y="2781300"/>
              <a:ext cx="0" cy="315619"/>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28" name="Group 27"/>
          <p:cNvGrpSpPr/>
          <p:nvPr/>
        </p:nvGrpSpPr>
        <p:grpSpPr>
          <a:xfrm>
            <a:off x="3770846" y="4689180"/>
            <a:ext cx="2593975" cy="500561"/>
            <a:chOff x="2390775" y="2516997"/>
            <a:chExt cx="2593975" cy="500561"/>
          </a:xfrm>
        </p:grpSpPr>
        <p:cxnSp>
          <p:nvCxnSpPr>
            <p:cNvPr id="29" name="Straight Connector 28"/>
            <p:cNvCxnSpPr/>
            <p:nvPr/>
          </p:nvCxnSpPr>
          <p:spPr bwMode="auto">
            <a:xfrm flipH="1">
              <a:off x="2393950" y="2784475"/>
              <a:ext cx="2590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0" name="Straight Connector 29"/>
            <p:cNvCxnSpPr>
              <a:cxnSpLocks/>
            </p:cNvCxnSpPr>
            <p:nvPr/>
          </p:nvCxnSpPr>
          <p:spPr bwMode="auto">
            <a:xfrm>
              <a:off x="3810000" y="2516997"/>
              <a:ext cx="0" cy="26430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1" name="Straight Connector 30"/>
            <p:cNvCxnSpPr>
              <a:cxnSpLocks/>
            </p:cNvCxnSpPr>
            <p:nvPr/>
          </p:nvCxnSpPr>
          <p:spPr bwMode="auto">
            <a:xfrm>
              <a:off x="4984750" y="2781300"/>
              <a:ext cx="0" cy="236258"/>
            </a:xfrm>
            <a:prstGeom prst="line">
              <a:avLst/>
            </a:prstGeom>
            <a:solidFill>
              <a:schemeClr val="accent1"/>
            </a:solidFill>
            <a:ln w="9525" cap="flat" cmpd="sng" algn="ctr">
              <a:solidFill>
                <a:schemeClr val="tx1"/>
              </a:solidFill>
              <a:prstDash val="solid"/>
              <a:round/>
              <a:headEnd type="none" w="med" len="med"/>
              <a:tailEnd type="arrow" w="med" len="med"/>
            </a:ln>
            <a:effectLst/>
          </p:spPr>
        </p:cxnSp>
        <p:cxnSp>
          <p:nvCxnSpPr>
            <p:cNvPr id="32" name="Straight Connector 31"/>
            <p:cNvCxnSpPr>
              <a:cxnSpLocks/>
            </p:cNvCxnSpPr>
            <p:nvPr/>
          </p:nvCxnSpPr>
          <p:spPr bwMode="auto">
            <a:xfrm>
              <a:off x="2390775" y="2781300"/>
              <a:ext cx="0" cy="236258"/>
            </a:xfrm>
            <a:prstGeom prst="line">
              <a:avLst/>
            </a:prstGeom>
            <a:solidFill>
              <a:schemeClr val="accent1"/>
            </a:solidFill>
            <a:ln w="9525" cap="flat" cmpd="sng" algn="ctr">
              <a:solidFill>
                <a:schemeClr val="tx1"/>
              </a:solidFill>
              <a:prstDash val="solid"/>
              <a:round/>
              <a:headEnd type="none" w="med" len="med"/>
              <a:tailEnd type="arrow" w="med" len="med"/>
            </a:ln>
            <a:effectLst/>
          </p:spPr>
        </p:cxnSp>
      </p:grpSp>
      <p:grpSp>
        <p:nvGrpSpPr>
          <p:cNvPr id="33" name="Group 32"/>
          <p:cNvGrpSpPr/>
          <p:nvPr/>
        </p:nvGrpSpPr>
        <p:grpSpPr>
          <a:xfrm rot="10800000">
            <a:off x="3804712" y="5633574"/>
            <a:ext cx="2593975" cy="584134"/>
            <a:chOff x="2390775" y="2490394"/>
            <a:chExt cx="2593975" cy="584134"/>
          </a:xfrm>
        </p:grpSpPr>
        <p:cxnSp>
          <p:nvCxnSpPr>
            <p:cNvPr id="34" name="Straight Connector 33"/>
            <p:cNvCxnSpPr/>
            <p:nvPr/>
          </p:nvCxnSpPr>
          <p:spPr bwMode="auto">
            <a:xfrm flipH="1">
              <a:off x="2393950" y="2784475"/>
              <a:ext cx="2590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5" name="Straight Connector 34"/>
            <p:cNvCxnSpPr>
              <a:cxnSpLocks/>
            </p:cNvCxnSpPr>
            <p:nvPr/>
          </p:nvCxnSpPr>
          <p:spPr bwMode="auto">
            <a:xfrm rot="10800000" flipV="1">
              <a:off x="3640136" y="2490394"/>
              <a:ext cx="0" cy="282990"/>
            </a:xfrm>
            <a:prstGeom prst="line">
              <a:avLst/>
            </a:prstGeom>
            <a:solidFill>
              <a:schemeClr val="accent1"/>
            </a:solidFill>
            <a:ln w="9525" cap="flat" cmpd="sng" algn="ctr">
              <a:solidFill>
                <a:schemeClr val="tx1"/>
              </a:solidFill>
              <a:prstDash val="solid"/>
              <a:round/>
              <a:headEnd type="arrow" w="med" len="med"/>
              <a:tailEnd type="none" w="med" len="med"/>
            </a:ln>
            <a:effectLst/>
          </p:spPr>
        </p:cxnSp>
        <p:cxnSp>
          <p:nvCxnSpPr>
            <p:cNvPr id="36" name="Straight Connector 35"/>
            <p:cNvCxnSpPr>
              <a:cxnSpLocks/>
            </p:cNvCxnSpPr>
            <p:nvPr/>
          </p:nvCxnSpPr>
          <p:spPr bwMode="auto">
            <a:xfrm rot="10800000" flipV="1">
              <a:off x="4984750" y="2781300"/>
              <a:ext cx="0" cy="27241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7" name="Straight Connector 36"/>
            <p:cNvCxnSpPr>
              <a:cxnSpLocks/>
            </p:cNvCxnSpPr>
            <p:nvPr/>
          </p:nvCxnSpPr>
          <p:spPr bwMode="auto">
            <a:xfrm rot="10800000" flipV="1">
              <a:off x="2390775" y="2781300"/>
              <a:ext cx="0" cy="293228"/>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5" name="Rectangle 4"/>
          <p:cNvSpPr/>
          <p:nvPr/>
        </p:nvSpPr>
        <p:spPr bwMode="auto">
          <a:xfrm>
            <a:off x="5418142" y="874486"/>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RCL</a:t>
            </a:r>
            <a:r>
              <a:rPr kumimoji="0" lang="en-GB" sz="1200" b="0" i="0" u="none" strike="noStrike" cap="none" normalizeH="0" dirty="0">
                <a:ln>
                  <a:noFill/>
                </a:ln>
                <a:solidFill>
                  <a:schemeClr val="tx1"/>
                </a:solidFill>
                <a:effectLst/>
                <a:latin typeface="Arial" charset="0"/>
                <a:cs typeface="Arial" charset="0"/>
              </a:rPr>
              <a:t> Topology Cleaning</a:t>
            </a:r>
            <a:endParaRPr kumimoji="0" lang="en-GB" sz="1200" b="0" i="0" u="none" strike="noStrike" cap="none" normalizeH="0" baseline="0" dirty="0">
              <a:ln>
                <a:noFill/>
              </a:ln>
              <a:solidFill>
                <a:schemeClr val="tx1"/>
              </a:solidFill>
              <a:effectLst/>
              <a:latin typeface="Arial" charset="0"/>
              <a:cs typeface="Arial" charset="0"/>
            </a:endParaRPr>
          </a:p>
        </p:txBody>
      </p:sp>
      <p:sp>
        <p:nvSpPr>
          <p:cNvPr id="6" name="Rectangle 5"/>
          <p:cNvSpPr/>
          <p:nvPr/>
        </p:nvSpPr>
        <p:spPr bwMode="auto">
          <a:xfrm>
            <a:off x="5418142" y="1796999"/>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Processing algorithm: simplify geometries</a:t>
            </a:r>
          </a:p>
        </p:txBody>
      </p:sp>
      <p:grpSp>
        <p:nvGrpSpPr>
          <p:cNvPr id="2" name="Group 1"/>
          <p:cNvGrpSpPr/>
          <p:nvPr/>
        </p:nvGrpSpPr>
        <p:grpSpPr>
          <a:xfrm>
            <a:off x="2945297" y="3340105"/>
            <a:ext cx="4492724" cy="504000"/>
            <a:chOff x="1428750" y="2692251"/>
            <a:chExt cx="4492724" cy="504000"/>
          </a:xfrm>
        </p:grpSpPr>
        <p:sp>
          <p:nvSpPr>
            <p:cNvPr id="7" name="Rectangle 6"/>
            <p:cNvSpPr/>
            <p:nvPr/>
          </p:nvSpPr>
          <p:spPr bwMode="auto">
            <a:xfrm>
              <a:off x="1428750" y="2692251"/>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Space Syntax Analysis</a:t>
              </a:r>
            </a:p>
          </p:txBody>
        </p:sp>
        <p:sp>
          <p:nvSpPr>
            <p:cNvPr id="8" name="Rectangle 7"/>
            <p:cNvSpPr/>
            <p:nvPr/>
          </p:nvSpPr>
          <p:spPr bwMode="auto">
            <a:xfrm>
              <a:off x="3902174" y="2692251"/>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Catchment Analyser</a:t>
              </a:r>
            </a:p>
          </p:txBody>
        </p:sp>
      </p:grpSp>
      <p:sp>
        <p:nvSpPr>
          <p:cNvPr id="9" name="Rectangle 8"/>
          <p:cNvSpPr/>
          <p:nvPr/>
        </p:nvSpPr>
        <p:spPr bwMode="auto">
          <a:xfrm>
            <a:off x="4182009" y="4262618"/>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Visualisation</a:t>
            </a:r>
          </a:p>
        </p:txBody>
      </p:sp>
      <p:grpSp>
        <p:nvGrpSpPr>
          <p:cNvPr id="3" name="Group 2"/>
          <p:cNvGrpSpPr/>
          <p:nvPr/>
        </p:nvGrpSpPr>
        <p:grpSpPr>
          <a:xfrm>
            <a:off x="2926481" y="5185131"/>
            <a:ext cx="4508128" cy="504000"/>
            <a:chOff x="1413346" y="4996507"/>
            <a:chExt cx="4508128" cy="504000"/>
          </a:xfrm>
        </p:grpSpPr>
        <p:sp>
          <p:nvSpPr>
            <p:cNvPr id="10" name="Rectangle 9"/>
            <p:cNvSpPr/>
            <p:nvPr/>
          </p:nvSpPr>
          <p:spPr bwMode="auto">
            <a:xfrm>
              <a:off x="1413346" y="4996507"/>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en-GB" sz="1200" dirty="0"/>
                <a:t>Gate Transformer/movement correlation</a:t>
              </a:r>
              <a:endParaRPr kumimoji="0" lang="en-GB" sz="1200" b="0" i="0" u="none" strike="noStrike" cap="none" normalizeH="0" baseline="0" dirty="0">
                <a:ln>
                  <a:noFill/>
                </a:ln>
                <a:solidFill>
                  <a:schemeClr val="tx1"/>
                </a:solidFill>
                <a:effectLst/>
              </a:endParaRPr>
            </a:p>
          </p:txBody>
        </p:sp>
        <p:sp>
          <p:nvSpPr>
            <p:cNvPr id="11" name="Rectangle 10"/>
            <p:cNvSpPr/>
            <p:nvPr/>
          </p:nvSpPr>
          <p:spPr bwMode="auto">
            <a:xfrm>
              <a:off x="3902174" y="4996507"/>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en-GB" sz="1200" dirty="0"/>
                <a:t>Urban data input</a:t>
              </a:r>
              <a:endParaRPr kumimoji="0" lang="en-GB" sz="1200" b="0" i="0" u="none" strike="noStrike" cap="none" normalizeH="0" baseline="0" dirty="0">
                <a:ln>
                  <a:noFill/>
                </a:ln>
                <a:solidFill>
                  <a:schemeClr val="tx1"/>
                </a:solidFill>
                <a:effectLst/>
              </a:endParaRPr>
            </a:p>
          </p:txBody>
        </p:sp>
      </p:grpSp>
      <p:sp>
        <p:nvSpPr>
          <p:cNvPr id="14" name="Rectangle 13"/>
          <p:cNvSpPr/>
          <p:nvPr/>
        </p:nvSpPr>
        <p:spPr bwMode="auto">
          <a:xfrm>
            <a:off x="4131209" y="6209236"/>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charset="0"/>
                <a:cs typeface="Arial" charset="0"/>
              </a:rPr>
              <a:t>Integrated Urban Model</a:t>
            </a:r>
          </a:p>
        </p:txBody>
      </p:sp>
      <p:cxnSp>
        <p:nvCxnSpPr>
          <p:cNvPr id="52" name="Straight Connector 51"/>
          <p:cNvCxnSpPr>
            <a:stCxn id="53" idx="2"/>
            <a:endCxn id="54" idx="0"/>
          </p:cNvCxnSpPr>
          <p:nvPr/>
        </p:nvCxnSpPr>
        <p:spPr bwMode="auto">
          <a:xfrm>
            <a:off x="3955525" y="1378486"/>
            <a:ext cx="0" cy="418513"/>
          </a:xfrm>
          <a:prstGeom prst="line">
            <a:avLst/>
          </a:prstGeom>
          <a:solidFill>
            <a:schemeClr val="accent1"/>
          </a:solidFill>
          <a:ln w="9525" cap="flat" cmpd="sng" algn="ctr">
            <a:solidFill>
              <a:schemeClr val="tx1"/>
            </a:solidFill>
            <a:prstDash val="solid"/>
            <a:round/>
            <a:headEnd type="arrow" w="med" len="med"/>
            <a:tailEnd type="arrow" w="med" len="med"/>
          </a:ln>
          <a:effectLst/>
        </p:spPr>
      </p:cxnSp>
      <p:sp>
        <p:nvSpPr>
          <p:cNvPr id="53" name="Rectangle 52"/>
          <p:cNvSpPr/>
          <p:nvPr/>
        </p:nvSpPr>
        <p:spPr bwMode="auto">
          <a:xfrm>
            <a:off x="2945875" y="874486"/>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smtClean="0">
                <a:ln>
                  <a:noFill/>
                </a:ln>
                <a:solidFill>
                  <a:schemeClr val="tx1"/>
                </a:solidFill>
                <a:effectLst/>
                <a:latin typeface="Arial" charset="0"/>
                <a:cs typeface="Arial" charset="0"/>
              </a:rPr>
              <a:t>Axial Map Verification</a:t>
            </a:r>
            <a:endParaRPr kumimoji="0" lang="en-GB" sz="1200" b="0" i="0" u="none" strike="noStrike" cap="none" normalizeH="0" baseline="0" dirty="0">
              <a:ln>
                <a:noFill/>
              </a:ln>
              <a:solidFill>
                <a:schemeClr val="tx1"/>
              </a:solidFill>
              <a:effectLst/>
              <a:latin typeface="Arial" charset="0"/>
              <a:cs typeface="Arial" charset="0"/>
            </a:endParaRPr>
          </a:p>
        </p:txBody>
      </p:sp>
      <p:sp>
        <p:nvSpPr>
          <p:cNvPr id="54" name="Rectangle 53"/>
          <p:cNvSpPr/>
          <p:nvPr/>
        </p:nvSpPr>
        <p:spPr bwMode="auto">
          <a:xfrm>
            <a:off x="2945875" y="1796999"/>
            <a:ext cx="2019300" cy="504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smtClean="0">
                <a:ln>
                  <a:noFill/>
                </a:ln>
                <a:solidFill>
                  <a:schemeClr val="tx1"/>
                </a:solidFill>
                <a:effectLst/>
                <a:latin typeface="Arial" charset="0"/>
                <a:cs typeface="Arial" charset="0"/>
              </a:rPr>
              <a:t>Unlinks Verification</a:t>
            </a:r>
            <a:endParaRPr kumimoji="0" lang="en-GB" sz="1200" b="0" i="0" u="none" strike="noStrike" cap="none" normalizeH="0" baseline="0" dirty="0">
              <a:ln>
                <a:noFill/>
              </a:ln>
              <a:solidFill>
                <a:schemeClr val="tx1"/>
              </a:solidFill>
              <a:effectLst/>
              <a:latin typeface="Arial" charset="0"/>
              <a:cs typeface="Arial" charset="0"/>
            </a:endParaRPr>
          </a:p>
        </p:txBody>
      </p:sp>
      <p:cxnSp>
        <p:nvCxnSpPr>
          <p:cNvPr id="59" name="Straight Connector 58"/>
          <p:cNvCxnSpPr>
            <a:cxnSpLocks/>
            <a:endCxn id="9" idx="0"/>
          </p:cNvCxnSpPr>
          <p:nvPr/>
        </p:nvCxnSpPr>
        <p:spPr bwMode="auto">
          <a:xfrm>
            <a:off x="5191659" y="4063716"/>
            <a:ext cx="0" cy="198902"/>
          </a:xfrm>
          <a:prstGeom prst="line">
            <a:avLst/>
          </a:prstGeom>
          <a:solidFill>
            <a:schemeClr val="accent1"/>
          </a:solidFill>
          <a:ln w="9525" cap="flat" cmpd="sng" algn="ctr">
            <a:solidFill>
              <a:schemeClr val="tx1"/>
            </a:solidFill>
            <a:prstDash val="solid"/>
            <a:round/>
            <a:headEnd type="none" w="med" len="med"/>
            <a:tailEnd type="arrow" w="med" len="med"/>
          </a:ln>
          <a:effectLst/>
        </p:spPr>
      </p:cxnSp>
      <p:sp>
        <p:nvSpPr>
          <p:cNvPr id="67" name="Oval 66"/>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0545263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2982868"/>
          </a:xfrm>
          <a:prstGeom prst="rect">
            <a:avLst/>
          </a:prstGeom>
          <a:noFill/>
        </p:spPr>
        <p:txBody>
          <a:bodyPr wrap="square" rtlCol="0">
            <a:spAutoFit/>
          </a:bodyPr>
          <a:lstStyle/>
          <a:p>
            <a:pPr>
              <a:lnSpc>
                <a:spcPct val="150000"/>
              </a:lnSpc>
            </a:pPr>
            <a:r>
              <a:rPr lang="en-GB" sz="1400" b="1" dirty="0">
                <a:latin typeface="Gill Sans"/>
                <a:cs typeface="Gill Sans"/>
              </a:rPr>
              <a:t>Preparing and analysing axial </a:t>
            </a:r>
            <a:r>
              <a:rPr lang="en-GB" sz="1400" b="1" dirty="0" smtClean="0">
                <a:latin typeface="Gill Sans"/>
                <a:cs typeface="Gill Sans"/>
              </a:rPr>
              <a:t>models</a:t>
            </a:r>
          </a:p>
          <a:p>
            <a:pPr>
              <a:lnSpc>
                <a:spcPct val="150000"/>
              </a:lnSpc>
            </a:pPr>
            <a:endParaRPr lang="en-GB" sz="1400" dirty="0">
              <a:latin typeface="Gill Sans"/>
              <a:cs typeface="Gill Sans"/>
            </a:endParaRPr>
          </a:p>
          <a:p>
            <a:pPr marL="285750" indent="-285750">
              <a:lnSpc>
                <a:spcPct val="150000"/>
              </a:lnSpc>
              <a:buFont typeface="Arial"/>
              <a:buChar char="•"/>
            </a:pPr>
            <a:r>
              <a:rPr lang="en-GB" sz="1400" dirty="0" smtClean="0">
                <a:latin typeface="Gill Sans"/>
                <a:cs typeface="Gill Sans"/>
              </a:rPr>
              <a:t>Model preparation: making axial and unlinks maps</a:t>
            </a:r>
          </a:p>
          <a:p>
            <a:pPr marL="285750" indent="-285750">
              <a:lnSpc>
                <a:spcPct val="150000"/>
              </a:lnSpc>
              <a:buFont typeface="Arial"/>
              <a:buChar char="•"/>
            </a:pPr>
            <a:endParaRPr lang="en-GB" sz="1400" dirty="0">
              <a:latin typeface="Gill Sans"/>
              <a:cs typeface="Gill Sans"/>
            </a:endParaRPr>
          </a:p>
          <a:p>
            <a:pPr marL="285750" indent="-285750">
              <a:lnSpc>
                <a:spcPct val="150000"/>
              </a:lnSpc>
              <a:buFont typeface="Arial"/>
              <a:buChar char="•"/>
            </a:pPr>
            <a:r>
              <a:rPr lang="en-GB" sz="1400" dirty="0" smtClean="0">
                <a:latin typeface="Gill Sans"/>
                <a:cs typeface="Gill Sans"/>
              </a:rPr>
              <a:t>Model verification:  verifying the axial and unlinks maps</a:t>
            </a:r>
            <a:endParaRPr lang="en-GB" sz="1400" dirty="0">
              <a:latin typeface="Gill Sans"/>
              <a:cs typeface="Gill Sans"/>
            </a:endParaRPr>
          </a:p>
          <a:p>
            <a:pPr>
              <a:lnSpc>
                <a:spcPct val="150000"/>
              </a:lnSpc>
            </a:pPr>
            <a:endParaRPr lang="en-GB" sz="1400" dirty="0">
              <a:latin typeface="Gill Sans"/>
              <a:cs typeface="Gill Sans"/>
            </a:endParaRPr>
          </a:p>
          <a:p>
            <a:pPr marL="285750" indent="-285750">
              <a:lnSpc>
                <a:spcPct val="150000"/>
              </a:lnSpc>
              <a:buFont typeface="Arial"/>
              <a:buChar char="•"/>
            </a:pPr>
            <a:r>
              <a:rPr lang="en-GB" sz="1400" dirty="0" smtClean="0">
                <a:latin typeface="Gill Sans"/>
                <a:cs typeface="Gill Sans"/>
              </a:rPr>
              <a:t>Model analysis: Axial and segment analysis of the axial model</a:t>
            </a:r>
          </a:p>
          <a:p>
            <a:pPr>
              <a:lnSpc>
                <a:spcPct val="150000"/>
              </a:lnSpc>
            </a:pPr>
            <a:endParaRPr lang="en-GB" sz="1400" dirty="0">
              <a:latin typeface="Gill Sans"/>
              <a:cs typeface="Gill Sans"/>
            </a:endParaRPr>
          </a:p>
          <a:p>
            <a:pPr marL="285750" indent="-285750">
              <a:lnSpc>
                <a:spcPct val="150000"/>
              </a:lnSpc>
              <a:buFont typeface="Arial"/>
              <a:buChar char="•"/>
            </a:pPr>
            <a:r>
              <a:rPr lang="en-GB" sz="1400" dirty="0" smtClean="0">
                <a:latin typeface="Gill Sans"/>
                <a:cs typeface="Gill Sans"/>
              </a:rPr>
              <a:t>Visualising the results</a:t>
            </a:r>
            <a:endParaRPr lang="en-GB" sz="1400"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Task 1</a:t>
            </a: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4682572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smtClean="0">
                <a:latin typeface="Gill Sans"/>
                <a:cs typeface="Gill Sans"/>
              </a:rPr>
              <a:t>Drawing an axial map (use a projected CRS!)</a:t>
            </a:r>
            <a:endParaRPr lang="en-GB" sz="1400" b="1"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Model preparation: making axial and unlinks maps</a:t>
            </a: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2" name="Picture 1"/>
          <p:cNvPicPr>
            <a:picLocks noChangeAspect="1"/>
          </p:cNvPicPr>
          <p:nvPr/>
        </p:nvPicPr>
        <p:blipFill>
          <a:blip r:embed="rId2"/>
          <a:stretch>
            <a:fillRect/>
          </a:stretch>
        </p:blipFill>
        <p:spPr>
          <a:xfrm>
            <a:off x="1397092" y="1243821"/>
            <a:ext cx="7899216" cy="5496920"/>
          </a:xfrm>
          <a:prstGeom prst="rect">
            <a:avLst/>
          </a:prstGeom>
        </p:spPr>
      </p:pic>
    </p:spTree>
    <p:extLst>
      <p:ext uri="{BB962C8B-B14F-4D97-AF65-F5344CB8AC3E}">
        <p14:creationId xmlns:p14="http://schemas.microsoft.com/office/powerpoint/2010/main" val="1679598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2017-06-29 11.20.44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800" y="1054073"/>
            <a:ext cx="6594876" cy="4875159"/>
          </a:xfrm>
          <a:prstGeom prst="rect">
            <a:avLst/>
          </a:prstGeom>
        </p:spPr>
      </p:pic>
      <p:sp>
        <p:nvSpPr>
          <p:cNvPr id="6" name="TextBox 5"/>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Introduction</a:t>
            </a:r>
          </a:p>
        </p:txBody>
      </p:sp>
      <p:pic>
        <p:nvPicPr>
          <p:cNvPr id="14" name="Picture 13"/>
          <p:cNvPicPr>
            <a:picLocks noChangeAspect="1"/>
          </p:cNvPicPr>
          <p:nvPr/>
        </p:nvPicPr>
        <p:blipFill rotWithShape="1">
          <a:blip r:embed="rId3"/>
          <a:srcRect l="24510" t="33921" r="63495" b="26689"/>
          <a:stretch/>
        </p:blipFill>
        <p:spPr>
          <a:xfrm>
            <a:off x="7840664" y="709613"/>
            <a:ext cx="2455861" cy="5040441"/>
          </a:xfrm>
          <a:prstGeom prst="rect">
            <a:avLst/>
          </a:prstGeom>
        </p:spPr>
      </p:pic>
      <p:pic>
        <p:nvPicPr>
          <p:cNvPr id="3" name="Picture 2" descr="2017-06-29 11.03.00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8884" y="2445494"/>
            <a:ext cx="6799270" cy="3962401"/>
          </a:xfrm>
          <a:prstGeom prst="rect">
            <a:avLst/>
          </a:prstGeom>
        </p:spPr>
      </p:pic>
    </p:spTree>
    <p:extLst>
      <p:ext uri="{BB962C8B-B14F-4D97-AF65-F5344CB8AC3E}">
        <p14:creationId xmlns:p14="http://schemas.microsoft.com/office/powerpoint/2010/main" val="42668122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smtClean="0">
                <a:latin typeface="Gill Sans"/>
                <a:cs typeface="Gill Sans"/>
              </a:rPr>
              <a:t>Drawing an unlinks map</a:t>
            </a:r>
            <a:endParaRPr lang="en-GB" sz="1400" b="1"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Model preparation: making axial and unlinks maps</a:t>
            </a:r>
            <a:endParaRPr lang="en-US" dirty="0">
              <a:solidFill>
                <a:srgbClr val="FF6600"/>
              </a:solidFill>
              <a:latin typeface="Gill Sans"/>
              <a:cs typeface="Gill Sans"/>
            </a:endParaRP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2" name="Picture 1"/>
          <p:cNvPicPr>
            <a:picLocks noChangeAspect="1"/>
          </p:cNvPicPr>
          <p:nvPr/>
        </p:nvPicPr>
        <p:blipFill>
          <a:blip r:embed="rId2"/>
          <a:stretch>
            <a:fillRect/>
          </a:stretch>
        </p:blipFill>
        <p:spPr>
          <a:xfrm>
            <a:off x="1397092" y="1243821"/>
            <a:ext cx="7899216" cy="5496920"/>
          </a:xfrm>
          <a:prstGeom prst="rect">
            <a:avLst/>
          </a:prstGeom>
        </p:spPr>
      </p:pic>
    </p:spTree>
    <p:extLst>
      <p:ext uri="{BB962C8B-B14F-4D97-AF65-F5344CB8AC3E}">
        <p14:creationId xmlns:p14="http://schemas.microsoft.com/office/powerpoint/2010/main" val="11113411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smtClean="0">
                <a:latin typeface="Gill Sans"/>
                <a:cs typeface="Gill Sans"/>
              </a:rPr>
              <a:t>Load map layers in Graph Analysis Tool</a:t>
            </a:r>
            <a:endParaRPr lang="en-GB" sz="1400" b="1"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Model verification:  verifying the axial and unlinks maps</a:t>
            </a: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8" name="Picture 7" descr="figure 5_sst_map_setup_shape_file.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33362" y="1333492"/>
            <a:ext cx="3492000" cy="5404489"/>
          </a:xfrm>
          <a:prstGeom prst="rect">
            <a:avLst/>
          </a:prstGeom>
        </p:spPr>
      </p:pic>
      <p:pic>
        <p:nvPicPr>
          <p:cNvPr id="9" name="Picture 8" descr="figure 5_sst_unlinks_setup_shape_fil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70962" y="1333492"/>
            <a:ext cx="3492000" cy="5404489"/>
          </a:xfrm>
          <a:prstGeom prst="rect">
            <a:avLst/>
          </a:prstGeom>
        </p:spPr>
      </p:pic>
    </p:spTree>
    <p:extLst>
      <p:ext uri="{BB962C8B-B14F-4D97-AF65-F5344CB8AC3E}">
        <p14:creationId xmlns:p14="http://schemas.microsoft.com/office/powerpoint/2010/main" val="42496641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smtClean="0">
                <a:latin typeface="Gill Sans"/>
                <a:cs typeface="Gill Sans"/>
              </a:rPr>
              <a:t>Verification is done on the two layers combined</a:t>
            </a:r>
            <a:endParaRPr lang="en-GB" sz="1400" b="1"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Model verification:  verifying the axial and unlinks maps</a:t>
            </a:r>
            <a:endParaRPr lang="en-US" dirty="0">
              <a:solidFill>
                <a:srgbClr val="FF6600"/>
              </a:solidFill>
              <a:latin typeface="Gill Sans"/>
              <a:cs typeface="Gill Sans"/>
            </a:endParaRP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7" name="Picture 6" descr="figure 8a_sst_map_verification_problems_filter.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01955" y="1277006"/>
            <a:ext cx="9144000" cy="5715000"/>
          </a:xfrm>
          <a:prstGeom prst="rect">
            <a:avLst/>
          </a:prstGeom>
        </p:spPr>
      </p:pic>
    </p:spTree>
    <p:extLst>
      <p:ext uri="{BB962C8B-B14F-4D97-AF65-F5344CB8AC3E}">
        <p14:creationId xmlns:p14="http://schemas.microsoft.com/office/powerpoint/2010/main" val="27890506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smtClean="0">
                <a:latin typeface="Gill Sans"/>
                <a:cs typeface="Gill Sans"/>
              </a:rPr>
              <a:t>Axial map errors</a:t>
            </a:r>
            <a:endParaRPr lang="en-GB" sz="1400" b="1"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Model verification:  verifying the axial and unlinks maps</a:t>
            </a:r>
            <a:endParaRPr lang="en-US" dirty="0">
              <a:solidFill>
                <a:srgbClr val="FF6600"/>
              </a:solidFill>
              <a:latin typeface="Gill Sans"/>
              <a:cs typeface="Gill Sans"/>
            </a:endParaRP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8" name="Picture 7" descr="figure 7a_sst_map_error_polyline_sel.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38034" y="1383086"/>
            <a:ext cx="2164320" cy="2700000"/>
          </a:xfrm>
          <a:prstGeom prst="rect">
            <a:avLst/>
          </a:prstGeom>
          <a:ln>
            <a:solidFill>
              <a:schemeClr val="tx1"/>
            </a:solidFill>
          </a:ln>
        </p:spPr>
      </p:pic>
      <p:pic>
        <p:nvPicPr>
          <p:cNvPr id="9" name="Picture 8" descr="figure 7b_sst_map_error_duplicate_sel.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39909" y="1383086"/>
            <a:ext cx="2164320" cy="2700000"/>
          </a:xfrm>
          <a:prstGeom prst="rect">
            <a:avLst/>
          </a:prstGeom>
          <a:ln>
            <a:solidFill>
              <a:srgbClr val="000000"/>
            </a:solidFill>
          </a:ln>
        </p:spPr>
      </p:pic>
      <p:pic>
        <p:nvPicPr>
          <p:cNvPr id="10" name="Picture 9" descr="figure 7c_sst_map_error_short_sel.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51874" y="1383086"/>
            <a:ext cx="2164320" cy="2700000"/>
          </a:xfrm>
          <a:prstGeom prst="rect">
            <a:avLst/>
          </a:prstGeom>
          <a:ln>
            <a:solidFill>
              <a:srgbClr val="000000"/>
            </a:solidFill>
          </a:ln>
        </p:spPr>
      </p:pic>
      <p:pic>
        <p:nvPicPr>
          <p:cNvPr id="11" name="Picture 10" descr="figure 7d_sst_map_error_orphan_sel.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38034" y="4263086"/>
            <a:ext cx="2164320" cy="2700000"/>
          </a:xfrm>
          <a:prstGeom prst="rect">
            <a:avLst/>
          </a:prstGeom>
          <a:ln>
            <a:solidFill>
              <a:srgbClr val="000000"/>
            </a:solidFill>
          </a:ln>
        </p:spPr>
      </p:pic>
      <p:pic>
        <p:nvPicPr>
          <p:cNvPr id="12" name="Picture 11" descr="figure 7e_sst_map_error_orphan_topo_sel.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439909" y="4263086"/>
            <a:ext cx="2164320" cy="2700000"/>
          </a:xfrm>
          <a:prstGeom prst="rect">
            <a:avLst/>
          </a:prstGeom>
          <a:ln>
            <a:solidFill>
              <a:srgbClr val="000000"/>
            </a:solidFill>
          </a:ln>
        </p:spPr>
      </p:pic>
      <p:pic>
        <p:nvPicPr>
          <p:cNvPr id="13" name="Picture 12" descr="figure 7f_sst_map_error_island_sel.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951874" y="4263086"/>
            <a:ext cx="2164320" cy="2700000"/>
          </a:xfrm>
          <a:prstGeom prst="rect">
            <a:avLst/>
          </a:prstGeom>
          <a:ln>
            <a:solidFill>
              <a:srgbClr val="000000"/>
            </a:solidFill>
          </a:ln>
        </p:spPr>
      </p:pic>
      <p:sp>
        <p:nvSpPr>
          <p:cNvPr id="14" name="TextBox 13"/>
          <p:cNvSpPr txBox="1"/>
          <p:nvPr/>
        </p:nvSpPr>
        <p:spPr>
          <a:xfrm>
            <a:off x="846723" y="1385216"/>
            <a:ext cx="2091312" cy="3026470"/>
          </a:xfrm>
          <a:prstGeom prst="rect">
            <a:avLst/>
          </a:prstGeom>
          <a:noFill/>
        </p:spPr>
        <p:txBody>
          <a:bodyPr wrap="square" rtlCol="0">
            <a:spAutoFit/>
          </a:bodyPr>
          <a:lstStyle/>
          <a:p>
            <a:pPr marL="285750" indent="-285750">
              <a:lnSpc>
                <a:spcPct val="150000"/>
              </a:lnSpc>
              <a:buFont typeface="Arial"/>
              <a:buChar char="•"/>
            </a:pPr>
            <a:r>
              <a:rPr lang="en-US" sz="1600" dirty="0" smtClean="0"/>
              <a:t>Polyline</a:t>
            </a:r>
          </a:p>
          <a:p>
            <a:pPr marL="285750" indent="-285750">
              <a:lnSpc>
                <a:spcPct val="150000"/>
              </a:lnSpc>
              <a:buFont typeface="Arial"/>
              <a:buChar char="•"/>
            </a:pPr>
            <a:r>
              <a:rPr lang="en-US" sz="1600" dirty="0" smtClean="0"/>
              <a:t>Duplicate</a:t>
            </a:r>
          </a:p>
          <a:p>
            <a:pPr marL="285750" indent="-285750">
              <a:lnSpc>
                <a:spcPct val="150000"/>
              </a:lnSpc>
              <a:buFont typeface="Arial"/>
              <a:buChar char="•"/>
            </a:pPr>
            <a:r>
              <a:rPr lang="en-US" sz="1600" dirty="0" smtClean="0"/>
              <a:t>Short</a:t>
            </a:r>
          </a:p>
          <a:p>
            <a:pPr marL="285750" indent="-285750">
              <a:lnSpc>
                <a:spcPct val="150000"/>
              </a:lnSpc>
              <a:buFont typeface="Arial"/>
              <a:buChar char="•"/>
            </a:pPr>
            <a:r>
              <a:rPr lang="en-US" sz="1600" dirty="0" smtClean="0"/>
              <a:t>Orphan</a:t>
            </a:r>
          </a:p>
          <a:p>
            <a:pPr marL="285750" indent="-285750">
              <a:lnSpc>
                <a:spcPct val="150000"/>
              </a:lnSpc>
              <a:buFont typeface="Arial"/>
              <a:buChar char="•"/>
            </a:pPr>
            <a:r>
              <a:rPr lang="en-US" sz="1600" dirty="0" smtClean="0"/>
              <a:t>Unlinked orphan</a:t>
            </a:r>
          </a:p>
          <a:p>
            <a:pPr marL="285750" indent="-285750">
              <a:lnSpc>
                <a:spcPct val="150000"/>
              </a:lnSpc>
              <a:buFont typeface="Arial"/>
              <a:buChar char="•"/>
            </a:pPr>
            <a:r>
              <a:rPr lang="en-US" sz="1600" dirty="0" smtClean="0"/>
              <a:t>Island</a:t>
            </a:r>
          </a:p>
          <a:p>
            <a:pPr marL="285750" indent="-285750">
              <a:lnSpc>
                <a:spcPct val="150000"/>
              </a:lnSpc>
              <a:buFont typeface="Arial"/>
              <a:buChar char="•"/>
            </a:pPr>
            <a:r>
              <a:rPr lang="en-US" sz="1600" dirty="0" smtClean="0"/>
              <a:t>Small</a:t>
            </a:r>
          </a:p>
          <a:p>
            <a:pPr marL="285750" indent="-285750">
              <a:lnSpc>
                <a:spcPct val="150000"/>
              </a:lnSpc>
              <a:buFont typeface="Arial"/>
              <a:buChar char="•"/>
            </a:pPr>
            <a:r>
              <a:rPr lang="en-US" sz="1600" dirty="0" smtClean="0"/>
              <a:t>Coinciding points</a:t>
            </a:r>
            <a:endParaRPr lang="en-US" sz="1600" dirty="0"/>
          </a:p>
        </p:txBody>
      </p:sp>
    </p:spTree>
    <p:extLst>
      <p:ext uri="{BB962C8B-B14F-4D97-AF65-F5344CB8AC3E}">
        <p14:creationId xmlns:p14="http://schemas.microsoft.com/office/powerpoint/2010/main" val="9972393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smtClean="0">
                <a:latin typeface="Gill Sans"/>
                <a:cs typeface="Gill Sans"/>
              </a:rPr>
              <a:t>Correcting the axial map</a:t>
            </a:r>
            <a:endParaRPr lang="en-GB" sz="1400" b="1"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Model verification:  verifying the axial and unlinks maps</a:t>
            </a:r>
            <a:endParaRPr lang="en-US" dirty="0">
              <a:solidFill>
                <a:srgbClr val="FF6600"/>
              </a:solidFill>
              <a:latin typeface="Gill Sans"/>
              <a:cs typeface="Gill Sans"/>
            </a:endParaRP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8" name="Picture 7" descr="figure 10_sst_map_fix_islan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76162" y="1067318"/>
            <a:ext cx="9144000" cy="6493945"/>
          </a:xfrm>
          <a:prstGeom prst="rect">
            <a:avLst/>
          </a:prstGeom>
        </p:spPr>
      </p:pic>
    </p:spTree>
    <p:extLst>
      <p:ext uri="{BB962C8B-B14F-4D97-AF65-F5344CB8AC3E}">
        <p14:creationId xmlns:p14="http://schemas.microsoft.com/office/powerpoint/2010/main" val="15690553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smtClean="0">
                <a:latin typeface="Gill Sans"/>
                <a:cs typeface="Gill Sans"/>
              </a:rPr>
              <a:t>Correcting the axial map</a:t>
            </a:r>
            <a:endParaRPr lang="en-GB" sz="1400" b="1"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Model verification:  verifying the axial and unlinks maps</a:t>
            </a:r>
            <a:endParaRPr lang="en-US" dirty="0">
              <a:solidFill>
                <a:srgbClr val="FF6600"/>
              </a:solidFill>
              <a:latin typeface="Gill Sans"/>
              <a:cs typeface="Gill Sans"/>
            </a:endParaRP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7" name="Picture 6" descr="sst_map_fix_island_fixe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76162" y="1067318"/>
            <a:ext cx="9144000" cy="6493945"/>
          </a:xfrm>
          <a:prstGeom prst="rect">
            <a:avLst/>
          </a:prstGeom>
        </p:spPr>
      </p:pic>
    </p:spTree>
    <p:extLst>
      <p:ext uri="{BB962C8B-B14F-4D97-AF65-F5344CB8AC3E}">
        <p14:creationId xmlns:p14="http://schemas.microsoft.com/office/powerpoint/2010/main" val="6588967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smtClean="0">
                <a:latin typeface="Gill Sans"/>
                <a:cs typeface="Gill Sans"/>
              </a:rPr>
              <a:t>Representing unlinks</a:t>
            </a:r>
            <a:endParaRPr lang="en-GB" sz="1400" b="1"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Model verification:  verifying the axial and unlinks maps</a:t>
            </a:r>
            <a:endParaRPr lang="en-US" dirty="0">
              <a:solidFill>
                <a:srgbClr val="FF6600"/>
              </a:solidFill>
              <a:latin typeface="Gill Sans"/>
              <a:cs typeface="Gill Sans"/>
            </a:endParaRP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8" name="Picture 7" descr="figure 11a_sst_unlink_point_withbuffer.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33361" y="2308668"/>
            <a:ext cx="2520000" cy="3143712"/>
          </a:xfrm>
          <a:prstGeom prst="rect">
            <a:avLst/>
          </a:prstGeom>
          <a:ln>
            <a:solidFill>
              <a:srgbClr val="000000"/>
            </a:solidFill>
          </a:ln>
        </p:spPr>
      </p:pic>
      <p:pic>
        <p:nvPicPr>
          <p:cNvPr id="9" name="Picture 8" descr="figure 11b_sst_unlink_polygon.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88161" y="2308668"/>
            <a:ext cx="2520000" cy="3143712"/>
          </a:xfrm>
          <a:prstGeom prst="rect">
            <a:avLst/>
          </a:prstGeom>
          <a:ln>
            <a:solidFill>
              <a:srgbClr val="000000"/>
            </a:solidFill>
          </a:ln>
        </p:spPr>
      </p:pic>
      <p:pic>
        <p:nvPicPr>
          <p:cNvPr id="10" name="Picture 9" descr="figure 11c_sst_unlink_line.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42961" y="2308668"/>
            <a:ext cx="2520000" cy="3143712"/>
          </a:xfrm>
          <a:prstGeom prst="rect">
            <a:avLst/>
          </a:prstGeom>
          <a:ln>
            <a:solidFill>
              <a:srgbClr val="000000"/>
            </a:solidFill>
          </a:ln>
        </p:spPr>
      </p:pic>
    </p:spTree>
    <p:extLst>
      <p:ext uri="{BB962C8B-B14F-4D97-AF65-F5344CB8AC3E}">
        <p14:creationId xmlns:p14="http://schemas.microsoft.com/office/powerpoint/2010/main" val="41116289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smtClean="0">
                <a:latin typeface="Gill Sans"/>
                <a:cs typeface="Gill Sans"/>
              </a:rPr>
              <a:t>Unlink errors</a:t>
            </a:r>
            <a:endParaRPr lang="en-GB" sz="1400" b="1"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Model verification:  verifying the axial and unlinks maps</a:t>
            </a:r>
            <a:endParaRPr lang="en-US" dirty="0">
              <a:solidFill>
                <a:srgbClr val="FF6600"/>
              </a:solidFill>
              <a:latin typeface="Gill Sans"/>
              <a:cs typeface="Gill Sans"/>
            </a:endParaRP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8" name="Picture 7" descr="figure 12b_sst_unlink_error_single line.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55945" y="2307623"/>
            <a:ext cx="2196000" cy="2739521"/>
          </a:xfrm>
          <a:prstGeom prst="rect">
            <a:avLst/>
          </a:prstGeom>
          <a:ln>
            <a:solidFill>
              <a:srgbClr val="000000"/>
            </a:solidFill>
          </a:ln>
        </p:spPr>
      </p:pic>
      <p:pic>
        <p:nvPicPr>
          <p:cNvPr id="9" name="Picture 8" descr="figure 12a_sst_unlink_error_multiplelines.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9887" y="2307623"/>
            <a:ext cx="2196000" cy="2739521"/>
          </a:xfrm>
          <a:prstGeom prst="rect">
            <a:avLst/>
          </a:prstGeom>
          <a:ln>
            <a:solidFill>
              <a:srgbClr val="000000"/>
            </a:solidFill>
          </a:ln>
        </p:spPr>
      </p:pic>
      <p:pic>
        <p:nvPicPr>
          <p:cNvPr id="10" name="Picture 9" descr="figure 12c_sst_unlink_error_nolines.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02004" y="2307623"/>
            <a:ext cx="2196000" cy="2739521"/>
          </a:xfrm>
          <a:prstGeom prst="rect">
            <a:avLst/>
          </a:prstGeom>
          <a:ln>
            <a:solidFill>
              <a:srgbClr val="000000"/>
            </a:solidFill>
          </a:ln>
        </p:spPr>
      </p:pic>
      <p:sp>
        <p:nvSpPr>
          <p:cNvPr id="11" name="TextBox 10"/>
          <p:cNvSpPr txBox="1"/>
          <p:nvPr/>
        </p:nvSpPr>
        <p:spPr>
          <a:xfrm>
            <a:off x="762050" y="2307623"/>
            <a:ext cx="2289451" cy="3395802"/>
          </a:xfrm>
          <a:prstGeom prst="rect">
            <a:avLst/>
          </a:prstGeom>
          <a:noFill/>
        </p:spPr>
        <p:txBody>
          <a:bodyPr wrap="square" rtlCol="0">
            <a:spAutoFit/>
          </a:bodyPr>
          <a:lstStyle/>
          <a:p>
            <a:pPr>
              <a:lnSpc>
                <a:spcPct val="150000"/>
              </a:lnSpc>
            </a:pPr>
            <a:r>
              <a:rPr lang="en-US" sz="1600" dirty="0" smtClean="0"/>
              <a:t>Feature errors:</a:t>
            </a:r>
          </a:p>
          <a:p>
            <a:pPr marL="285750" indent="-285750">
              <a:lnSpc>
                <a:spcPct val="150000"/>
              </a:lnSpc>
              <a:buFont typeface="Arial"/>
              <a:buChar char="•"/>
            </a:pPr>
            <a:r>
              <a:rPr lang="en-US" sz="1600" dirty="0" smtClean="0"/>
              <a:t>More than 2 lines</a:t>
            </a:r>
            <a:endParaRPr lang="en-US" sz="1600" dirty="0" smtClean="0"/>
          </a:p>
          <a:p>
            <a:pPr marL="285750" indent="-285750">
              <a:lnSpc>
                <a:spcPct val="150000"/>
              </a:lnSpc>
              <a:buFont typeface="Arial"/>
              <a:buChar char="•"/>
            </a:pPr>
            <a:r>
              <a:rPr lang="en-US" sz="1600" dirty="0" smtClean="0"/>
              <a:t>Single line</a:t>
            </a:r>
          </a:p>
          <a:p>
            <a:pPr marL="285750" indent="-285750">
              <a:lnSpc>
                <a:spcPct val="150000"/>
              </a:lnSpc>
              <a:buFont typeface="Arial"/>
              <a:buChar char="•"/>
            </a:pPr>
            <a:r>
              <a:rPr lang="en-US" sz="1600" dirty="0" smtClean="0"/>
              <a:t>No </a:t>
            </a:r>
            <a:r>
              <a:rPr lang="en-US" sz="1600" dirty="0" smtClean="0"/>
              <a:t>lines</a:t>
            </a:r>
          </a:p>
          <a:p>
            <a:pPr marL="285750" indent="-285750">
              <a:lnSpc>
                <a:spcPct val="150000"/>
              </a:lnSpc>
              <a:buFont typeface="Arial"/>
              <a:buChar char="•"/>
            </a:pPr>
            <a:endParaRPr lang="en-US" sz="1600" dirty="0"/>
          </a:p>
          <a:p>
            <a:pPr>
              <a:lnSpc>
                <a:spcPct val="150000"/>
              </a:lnSpc>
            </a:pPr>
            <a:r>
              <a:rPr lang="en-US" sz="1600" dirty="0" smtClean="0"/>
              <a:t>Attribute error:</a:t>
            </a:r>
            <a:endParaRPr lang="en-US" sz="1600" dirty="0"/>
          </a:p>
          <a:p>
            <a:pPr marL="285750" indent="-285750">
              <a:lnSpc>
                <a:spcPct val="150000"/>
              </a:lnSpc>
              <a:buFont typeface="Arial"/>
              <a:buChar char="•"/>
            </a:pPr>
            <a:r>
              <a:rPr lang="en-US" sz="1600" dirty="0" smtClean="0"/>
              <a:t>No line id</a:t>
            </a:r>
          </a:p>
          <a:p>
            <a:pPr marL="285750" indent="-285750">
              <a:lnSpc>
                <a:spcPct val="150000"/>
              </a:lnSpc>
              <a:buFont typeface="Arial"/>
              <a:buChar char="•"/>
            </a:pPr>
            <a:r>
              <a:rPr lang="en-US" sz="1600" dirty="0" smtClean="0"/>
              <a:t>Same line id </a:t>
            </a:r>
            <a:endParaRPr lang="en-US" sz="1600" dirty="0"/>
          </a:p>
          <a:p>
            <a:pPr marL="285750" indent="-285750">
              <a:lnSpc>
                <a:spcPct val="150000"/>
              </a:lnSpc>
              <a:buFont typeface="Arial"/>
              <a:buChar char="•"/>
            </a:pPr>
            <a:r>
              <a:rPr lang="en-US" sz="1600" dirty="0"/>
              <a:t>Unmatched </a:t>
            </a:r>
            <a:r>
              <a:rPr lang="en-US" sz="1600" dirty="0" smtClean="0"/>
              <a:t>line id</a:t>
            </a:r>
            <a:endParaRPr lang="en-US" sz="1600" dirty="0"/>
          </a:p>
        </p:txBody>
      </p:sp>
      <p:sp>
        <p:nvSpPr>
          <p:cNvPr id="2" name="TextBox 1"/>
          <p:cNvSpPr txBox="1"/>
          <p:nvPr/>
        </p:nvSpPr>
        <p:spPr>
          <a:xfrm>
            <a:off x="3316329" y="4331808"/>
            <a:ext cx="334440" cy="415498"/>
          </a:xfrm>
          <a:prstGeom prst="rect">
            <a:avLst/>
          </a:prstGeom>
          <a:noFill/>
        </p:spPr>
        <p:txBody>
          <a:bodyPr wrap="none" rtlCol="0">
            <a:spAutoFit/>
          </a:bodyPr>
          <a:lstStyle/>
          <a:p>
            <a:r>
              <a:rPr lang="en-US" dirty="0" smtClean="0"/>
              <a:t>1</a:t>
            </a:r>
            <a:endParaRPr lang="en-US" dirty="0"/>
          </a:p>
        </p:txBody>
      </p:sp>
      <p:sp>
        <p:nvSpPr>
          <p:cNvPr id="12" name="TextBox 11"/>
          <p:cNvSpPr txBox="1"/>
          <p:nvPr/>
        </p:nvSpPr>
        <p:spPr>
          <a:xfrm>
            <a:off x="4047323" y="4455988"/>
            <a:ext cx="334440" cy="415498"/>
          </a:xfrm>
          <a:prstGeom prst="rect">
            <a:avLst/>
          </a:prstGeom>
          <a:noFill/>
        </p:spPr>
        <p:txBody>
          <a:bodyPr wrap="none" rtlCol="0">
            <a:spAutoFit/>
          </a:bodyPr>
          <a:lstStyle/>
          <a:p>
            <a:r>
              <a:rPr lang="en-US" dirty="0" smtClean="0"/>
              <a:t>2</a:t>
            </a:r>
            <a:endParaRPr lang="en-US" dirty="0"/>
          </a:p>
        </p:txBody>
      </p:sp>
      <p:sp>
        <p:nvSpPr>
          <p:cNvPr id="13" name="TextBox 12"/>
          <p:cNvSpPr txBox="1"/>
          <p:nvPr/>
        </p:nvSpPr>
        <p:spPr>
          <a:xfrm>
            <a:off x="4795261" y="3905693"/>
            <a:ext cx="334440" cy="415498"/>
          </a:xfrm>
          <a:prstGeom prst="rect">
            <a:avLst/>
          </a:prstGeom>
          <a:noFill/>
        </p:spPr>
        <p:txBody>
          <a:bodyPr wrap="none" rtlCol="0">
            <a:spAutoFit/>
          </a:bodyPr>
          <a:lstStyle/>
          <a:p>
            <a:r>
              <a:rPr lang="en-US" dirty="0" smtClean="0"/>
              <a:t>3</a:t>
            </a:r>
            <a:endParaRPr lang="en-US" dirty="0"/>
          </a:p>
        </p:txBody>
      </p:sp>
    </p:spTree>
    <p:extLst>
      <p:ext uri="{BB962C8B-B14F-4D97-AF65-F5344CB8AC3E}">
        <p14:creationId xmlns:p14="http://schemas.microsoft.com/office/powerpoint/2010/main" val="4111628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smtClean="0">
                <a:latin typeface="Gill Sans"/>
                <a:cs typeface="Gill Sans"/>
              </a:rPr>
              <a:t>Correcting the unlinks map</a:t>
            </a:r>
            <a:endParaRPr lang="en-GB" sz="1400" b="1"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Model verification:  verifying the axial and unlinks maps</a:t>
            </a:r>
            <a:endParaRPr lang="en-US" dirty="0">
              <a:solidFill>
                <a:srgbClr val="FF6600"/>
              </a:solidFill>
              <a:latin typeface="Gill Sans"/>
              <a:cs typeface="Gill Sans"/>
            </a:endParaRP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8" name="Picture 7" descr="figure 13_sst_unlinks_verification_errors.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31339" y="1170392"/>
            <a:ext cx="3492000" cy="5404490"/>
          </a:xfrm>
          <a:prstGeom prst="rect">
            <a:avLst/>
          </a:prstGeom>
        </p:spPr>
      </p:pic>
    </p:spTree>
    <p:extLst>
      <p:ext uri="{BB962C8B-B14F-4D97-AF65-F5344CB8AC3E}">
        <p14:creationId xmlns:p14="http://schemas.microsoft.com/office/powerpoint/2010/main" val="4111628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4275528"/>
          </a:xfrm>
          <a:prstGeom prst="rect">
            <a:avLst/>
          </a:prstGeom>
          <a:noFill/>
        </p:spPr>
        <p:txBody>
          <a:bodyPr wrap="square" rtlCol="0">
            <a:spAutoFit/>
          </a:bodyPr>
          <a:lstStyle/>
          <a:p>
            <a:pPr>
              <a:lnSpc>
                <a:spcPct val="150000"/>
              </a:lnSpc>
            </a:pPr>
            <a:r>
              <a:rPr lang="en-GB" sz="1400" b="1" dirty="0" smtClean="0">
                <a:latin typeface="Gill Sans"/>
                <a:cs typeface="Gill Sans"/>
              </a:rPr>
              <a:t>Axial model verification workflow</a:t>
            </a:r>
          </a:p>
          <a:p>
            <a:pPr>
              <a:lnSpc>
                <a:spcPct val="150000"/>
              </a:lnSpc>
            </a:pPr>
            <a:endParaRPr lang="en-GB" sz="1400" dirty="0">
              <a:latin typeface="Gill Sans"/>
              <a:cs typeface="Gill Sans"/>
            </a:endParaRPr>
          </a:p>
          <a:p>
            <a:pPr>
              <a:lnSpc>
                <a:spcPct val="150000"/>
              </a:lnSpc>
            </a:pPr>
            <a:r>
              <a:rPr lang="en-GB" sz="1400" dirty="0" smtClean="0">
                <a:latin typeface="Gill Sans"/>
                <a:cs typeface="Gill Sans"/>
              </a:rPr>
              <a:t>It’s an </a:t>
            </a:r>
            <a:r>
              <a:rPr lang="en-GB" sz="1400" i="1" dirty="0" smtClean="0">
                <a:latin typeface="Gill Sans"/>
                <a:cs typeface="Gill Sans"/>
              </a:rPr>
              <a:t>iterative</a:t>
            </a:r>
            <a:r>
              <a:rPr lang="en-GB" sz="1400" dirty="0" smtClean="0">
                <a:latin typeface="Gill Sans"/>
                <a:cs typeface="Gill Sans"/>
              </a:rPr>
              <a:t> process that stops when the verification of axial map and unlinks returns no errors.</a:t>
            </a:r>
          </a:p>
          <a:p>
            <a:pPr>
              <a:lnSpc>
                <a:spcPct val="150000"/>
              </a:lnSpc>
            </a:pPr>
            <a:endParaRPr lang="en-GB" sz="1400" dirty="0">
              <a:latin typeface="Gill Sans"/>
              <a:cs typeface="Gill Sans"/>
            </a:endParaRPr>
          </a:p>
          <a:p>
            <a:pPr marL="342900" indent="-342900">
              <a:lnSpc>
                <a:spcPct val="150000"/>
              </a:lnSpc>
              <a:buFont typeface="+mj-lt"/>
              <a:buAutoNum type="arabicPeriod"/>
            </a:pPr>
            <a:r>
              <a:rPr lang="en-GB" sz="1400" dirty="0">
                <a:latin typeface="Gill Sans"/>
                <a:cs typeface="Gill Sans"/>
              </a:rPr>
              <a:t>Verify and fix axial lines</a:t>
            </a:r>
          </a:p>
          <a:p>
            <a:pPr marL="342900" indent="-342900">
              <a:lnSpc>
                <a:spcPct val="150000"/>
              </a:lnSpc>
              <a:buFont typeface="+mj-lt"/>
              <a:buAutoNum type="arabicPeriod"/>
            </a:pPr>
            <a:r>
              <a:rPr lang="en-GB" sz="1400" dirty="0">
                <a:latin typeface="Gill Sans"/>
                <a:cs typeface="Gill Sans"/>
              </a:rPr>
              <a:t>Update unlinks ids</a:t>
            </a:r>
          </a:p>
          <a:p>
            <a:pPr marL="342900" indent="-342900">
              <a:lnSpc>
                <a:spcPct val="150000"/>
              </a:lnSpc>
              <a:buFont typeface="+mj-lt"/>
              <a:buAutoNum type="arabicPeriod"/>
            </a:pPr>
            <a:r>
              <a:rPr lang="en-GB" sz="1400" dirty="0">
                <a:latin typeface="Gill Sans"/>
                <a:cs typeface="Gill Sans"/>
              </a:rPr>
              <a:t>Verify and fix unlinks</a:t>
            </a:r>
          </a:p>
          <a:p>
            <a:pPr marL="342900" indent="-342900">
              <a:lnSpc>
                <a:spcPct val="150000"/>
              </a:lnSpc>
              <a:buFont typeface="+mj-lt"/>
              <a:buAutoNum type="arabicPeriod"/>
            </a:pPr>
            <a:r>
              <a:rPr lang="en-GB" sz="1400" dirty="0">
                <a:latin typeface="Gill Sans"/>
                <a:cs typeface="Gill Sans"/>
              </a:rPr>
              <a:t>Verify and fix axial lines</a:t>
            </a:r>
          </a:p>
          <a:p>
            <a:pPr marL="342900" indent="-342900">
              <a:lnSpc>
                <a:spcPct val="150000"/>
              </a:lnSpc>
              <a:buFont typeface="+mj-lt"/>
              <a:buAutoNum type="arabicPeriod"/>
            </a:pPr>
            <a:r>
              <a:rPr lang="en-GB" sz="1400" dirty="0">
                <a:latin typeface="Gill Sans"/>
                <a:cs typeface="Gill Sans"/>
              </a:rPr>
              <a:t>Verify and fix unlinks</a:t>
            </a:r>
          </a:p>
          <a:p>
            <a:pPr marL="342900" indent="-342900">
              <a:lnSpc>
                <a:spcPct val="150000"/>
              </a:lnSpc>
              <a:buFont typeface="+mj-lt"/>
              <a:buAutoNum type="arabicPeriod"/>
            </a:pPr>
            <a:r>
              <a:rPr lang="en-GB" sz="1400" dirty="0">
                <a:latin typeface="Gill Sans"/>
                <a:cs typeface="Gill Sans"/>
              </a:rPr>
              <a:t>Update unlink ids</a:t>
            </a:r>
          </a:p>
          <a:p>
            <a:pPr marL="342900" indent="-342900">
              <a:lnSpc>
                <a:spcPct val="150000"/>
              </a:lnSpc>
              <a:buFont typeface="+mj-lt"/>
              <a:buAutoNum type="arabicPeriod"/>
            </a:pPr>
            <a:r>
              <a:rPr lang="en-GB" sz="1400" dirty="0">
                <a:latin typeface="Gill Sans"/>
                <a:cs typeface="Gill Sans"/>
              </a:rPr>
              <a:t>Verify and fix axial lines</a:t>
            </a:r>
          </a:p>
          <a:p>
            <a:pPr marL="342900" indent="-342900">
              <a:lnSpc>
                <a:spcPct val="150000"/>
              </a:lnSpc>
              <a:buFont typeface="+mj-lt"/>
              <a:buAutoNum type="arabicPeriod"/>
            </a:pPr>
            <a:r>
              <a:rPr lang="en-GB" sz="1400" dirty="0" smtClean="0">
                <a:latin typeface="Gill Sans"/>
                <a:cs typeface="Gill Sans"/>
              </a:rPr>
              <a:t>…</a:t>
            </a:r>
            <a:endParaRPr lang="en-GB" sz="1400"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Model verification:  verifying the axial and unlinks maps</a:t>
            </a:r>
            <a:endParaRPr lang="en-US" dirty="0">
              <a:solidFill>
                <a:srgbClr val="FF6600"/>
              </a:solidFill>
              <a:latin typeface="Gill Sans"/>
              <a:cs typeface="Gill Sans"/>
            </a:endParaRP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7" name="Picture 6" descr="sst_map_verification_noproblems.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33362" y="1178280"/>
            <a:ext cx="3492000" cy="5404489"/>
          </a:xfrm>
          <a:prstGeom prst="rect">
            <a:avLst/>
          </a:prstGeom>
        </p:spPr>
      </p:pic>
    </p:spTree>
    <p:extLst>
      <p:ext uri="{BB962C8B-B14F-4D97-AF65-F5344CB8AC3E}">
        <p14:creationId xmlns:p14="http://schemas.microsoft.com/office/powerpoint/2010/main" val="1417885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a:solidFill>
                  <a:srgbClr val="FF6600"/>
                </a:solidFill>
                <a:latin typeface="Gill Sans"/>
                <a:cs typeface="Gill Sans"/>
              </a:rPr>
              <a:t>Introduction</a:t>
            </a:r>
            <a:endParaRPr lang="en-US" dirty="0">
              <a:solidFill>
                <a:srgbClr val="FF6600"/>
              </a:solidFill>
              <a:latin typeface="Gill Sans"/>
              <a:cs typeface="Gill Sans"/>
            </a:endParaRPr>
          </a:p>
        </p:txBody>
      </p:sp>
      <p:sp>
        <p:nvSpPr>
          <p:cNvPr id="5" name="TextBox 4"/>
          <p:cNvSpPr txBox="1"/>
          <p:nvPr/>
        </p:nvSpPr>
        <p:spPr>
          <a:xfrm>
            <a:off x="5345114" y="709613"/>
            <a:ext cx="5280904" cy="1043875"/>
          </a:xfrm>
          <a:prstGeom prst="rect">
            <a:avLst/>
          </a:prstGeom>
          <a:noFill/>
        </p:spPr>
        <p:txBody>
          <a:bodyPr wrap="square" rtlCol="0">
            <a:spAutoFit/>
          </a:bodyPr>
          <a:lstStyle/>
          <a:p>
            <a:pPr>
              <a:lnSpc>
                <a:spcPct val="150000"/>
              </a:lnSpc>
            </a:pPr>
            <a:r>
              <a:rPr lang="en-GB" sz="1400" b="1" dirty="0">
                <a:latin typeface="Gill Sans"/>
                <a:cs typeface="Gill Sans"/>
              </a:rPr>
              <a:t>Who are you?</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Name and affiliation</a:t>
            </a:r>
          </a:p>
        </p:txBody>
      </p:sp>
    </p:spTree>
    <p:extLst>
      <p:ext uri="{BB962C8B-B14F-4D97-AF65-F5344CB8AC3E}">
        <p14:creationId xmlns:p14="http://schemas.microsoft.com/office/powerpoint/2010/main" val="26724556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err="1">
                <a:latin typeface="Gill Sans"/>
                <a:cs typeface="Gill Sans"/>
              </a:rPr>
              <a:t>D</a:t>
            </a:r>
            <a:r>
              <a:rPr lang="en-GB" sz="1400" b="1" dirty="0" err="1" smtClean="0">
                <a:latin typeface="Gill Sans"/>
                <a:cs typeface="Gill Sans"/>
              </a:rPr>
              <a:t>epthmapX</a:t>
            </a:r>
            <a:r>
              <a:rPr lang="en-GB" sz="1400" b="1" dirty="0" smtClean="0">
                <a:latin typeface="Gill Sans"/>
                <a:cs typeface="Gill Sans"/>
              </a:rPr>
              <a:t> remote axial analysis settings</a:t>
            </a:r>
            <a:endParaRPr lang="en-GB" sz="1400" b="1"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Model analysis: Axial analysis of the axial model</a:t>
            </a: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7" name="Picture 6" descr="sst_analysis_axial_basic settings_window.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90274" y="928460"/>
            <a:ext cx="9144000" cy="6493945"/>
          </a:xfrm>
          <a:prstGeom prst="rect">
            <a:avLst/>
          </a:prstGeom>
        </p:spPr>
      </p:pic>
      <p:sp>
        <p:nvSpPr>
          <p:cNvPr id="8" name="Rectangle 7"/>
          <p:cNvSpPr/>
          <p:nvPr/>
        </p:nvSpPr>
        <p:spPr bwMode="auto">
          <a:xfrm>
            <a:off x="7001981" y="2901345"/>
            <a:ext cx="2650656" cy="1472793"/>
          </a:xfrm>
          <a:prstGeom prst="rect">
            <a:avLst/>
          </a:prstGeom>
          <a:noFill/>
          <a:ln w="19050" cap="flat" cmpd="sng" algn="ctr">
            <a:solidFill>
              <a:srgbClr val="0072D6"/>
            </a:solidFill>
            <a:prstDash val="solid"/>
            <a:round/>
            <a:headEnd type="none" w="med" len="med"/>
            <a:tailEnd type="triangle"/>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smtClean="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42496641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err="1">
                <a:latin typeface="Gill Sans"/>
                <a:cs typeface="Gill Sans"/>
              </a:rPr>
              <a:t>DepthmapX</a:t>
            </a:r>
            <a:r>
              <a:rPr lang="en-GB" sz="1400" b="1" dirty="0">
                <a:latin typeface="Gill Sans"/>
                <a:cs typeface="Gill Sans"/>
              </a:rPr>
              <a:t> remote </a:t>
            </a:r>
            <a:r>
              <a:rPr lang="en-GB" sz="1400" b="1" dirty="0" smtClean="0">
                <a:latin typeface="Gill Sans"/>
                <a:cs typeface="Gill Sans"/>
              </a:rPr>
              <a:t>segment analysis </a:t>
            </a:r>
            <a:r>
              <a:rPr lang="en-GB" sz="1400" b="1" dirty="0">
                <a:latin typeface="Gill Sans"/>
                <a:cs typeface="Gill Sans"/>
              </a:rPr>
              <a:t>settings</a:t>
            </a:r>
            <a:endParaRPr lang="en-GB" sz="1400" b="1"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Model analysis: Segment analysis of the axial model</a:t>
            </a: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7" name="Picture 6" descr="sst_analysis_segment_basic_settings_window.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4386" y="1137408"/>
            <a:ext cx="9144000" cy="5824872"/>
          </a:xfrm>
          <a:prstGeom prst="rect">
            <a:avLst/>
          </a:prstGeom>
        </p:spPr>
      </p:pic>
      <p:sp>
        <p:nvSpPr>
          <p:cNvPr id="8" name="Rectangle 7"/>
          <p:cNvSpPr/>
          <p:nvPr/>
        </p:nvSpPr>
        <p:spPr bwMode="auto">
          <a:xfrm>
            <a:off x="7001981" y="3042447"/>
            <a:ext cx="2650656" cy="1472793"/>
          </a:xfrm>
          <a:prstGeom prst="rect">
            <a:avLst/>
          </a:prstGeom>
          <a:noFill/>
          <a:ln w="19050" cap="flat" cmpd="sng" algn="ctr">
            <a:solidFill>
              <a:srgbClr val="0072D6"/>
            </a:solidFill>
            <a:prstDash val="solid"/>
            <a:round/>
            <a:headEnd type="none" w="med" len="med"/>
            <a:tailEnd type="triangle"/>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smtClean="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5327910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smtClean="0">
                <a:latin typeface="Gill Sans"/>
                <a:cs typeface="Gill Sans"/>
              </a:rPr>
              <a:t>Results report and </a:t>
            </a:r>
            <a:r>
              <a:rPr lang="en-GB" sz="1400" b="1" dirty="0" err="1" smtClean="0">
                <a:latin typeface="Gill Sans"/>
                <a:cs typeface="Gill Sans"/>
              </a:rPr>
              <a:t>postprocessing</a:t>
            </a:r>
            <a:r>
              <a:rPr lang="en-GB" sz="1400" b="1" dirty="0" smtClean="0">
                <a:latin typeface="Gill Sans"/>
                <a:cs typeface="Gill Sans"/>
              </a:rPr>
              <a:t> the results</a:t>
            </a:r>
            <a:endParaRPr lang="en-GB" sz="1400" b="1"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Model </a:t>
            </a:r>
            <a:r>
              <a:rPr lang="en-US" dirty="0" smtClean="0">
                <a:solidFill>
                  <a:srgbClr val="FF6600"/>
                </a:solidFill>
                <a:latin typeface="Gill Sans"/>
                <a:cs typeface="Gill Sans"/>
              </a:rPr>
              <a:t>analysis</a:t>
            </a:r>
            <a:endParaRPr lang="en-US" dirty="0">
              <a:solidFill>
                <a:srgbClr val="FF6600"/>
              </a:solidFill>
              <a:latin typeface="Gill Sans"/>
              <a:cs typeface="Gill Sans"/>
            </a:endParaRP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8" name="Picture 7" descr="sst_explorer_segment_shape_attributes.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33888" y="1361710"/>
            <a:ext cx="3492000" cy="5404489"/>
          </a:xfrm>
          <a:prstGeom prst="rect">
            <a:avLst/>
          </a:prstGeom>
        </p:spPr>
      </p:pic>
      <p:pic>
        <p:nvPicPr>
          <p:cNvPr id="9" name="Picture 8" descr="figure 14b_sst_analysis_segment_report_progres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87788" y="1236608"/>
            <a:ext cx="3492000" cy="5626474"/>
          </a:xfrm>
          <a:prstGeom prst="rect">
            <a:avLst/>
          </a:prstGeom>
        </p:spPr>
      </p:pic>
    </p:spTree>
    <p:extLst>
      <p:ext uri="{BB962C8B-B14F-4D97-AF65-F5344CB8AC3E}">
        <p14:creationId xmlns:p14="http://schemas.microsoft.com/office/powerpoint/2010/main" val="42496641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smtClean="0">
                <a:latin typeface="Gill Sans"/>
                <a:cs typeface="Gill Sans"/>
              </a:rPr>
              <a:t>Loading analysis results in Attributes Explorer Tool </a:t>
            </a:r>
            <a:endParaRPr lang="en-GB" sz="1400" b="1"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err="1">
                <a:solidFill>
                  <a:srgbClr val="FF6600"/>
                </a:solidFill>
                <a:latin typeface="Gill Sans"/>
                <a:cs typeface="Gill Sans"/>
              </a:rPr>
              <a:t>Visualising</a:t>
            </a:r>
            <a:r>
              <a:rPr lang="en-US" dirty="0">
                <a:solidFill>
                  <a:srgbClr val="FF6600"/>
                </a:solidFill>
                <a:latin typeface="Gill Sans"/>
                <a:cs typeface="Gill Sans"/>
              </a:rPr>
              <a:t> the results</a:t>
            </a: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9" name="Picture 8" descr="figure 16_sst_explorer_axial_window.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01955" y="1320841"/>
            <a:ext cx="9144000" cy="5824872"/>
          </a:xfrm>
          <a:prstGeom prst="rect">
            <a:avLst/>
          </a:prstGeom>
        </p:spPr>
      </p:pic>
    </p:spTree>
    <p:extLst>
      <p:ext uri="{BB962C8B-B14F-4D97-AF65-F5344CB8AC3E}">
        <p14:creationId xmlns:p14="http://schemas.microsoft.com/office/powerpoint/2010/main" val="18431973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smtClean="0">
                <a:latin typeface="Gill Sans"/>
                <a:cs typeface="Gill Sans"/>
              </a:rPr>
              <a:t>Changing </a:t>
            </a:r>
            <a:r>
              <a:rPr lang="en-GB" sz="1400" b="1" dirty="0" err="1" smtClean="0">
                <a:latin typeface="Gill Sans"/>
                <a:cs typeface="Gill Sans"/>
              </a:rPr>
              <a:t>symbology</a:t>
            </a:r>
            <a:r>
              <a:rPr lang="en-GB" sz="1400" b="1" dirty="0" smtClean="0">
                <a:latin typeface="Gill Sans"/>
                <a:cs typeface="Gill Sans"/>
              </a:rPr>
              <a:t>: colour range </a:t>
            </a:r>
            <a:endParaRPr lang="en-GB" sz="1400" b="1"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err="1">
                <a:solidFill>
                  <a:srgbClr val="FF6600"/>
                </a:solidFill>
                <a:latin typeface="Gill Sans"/>
                <a:cs typeface="Gill Sans"/>
              </a:rPr>
              <a:t>Visualising</a:t>
            </a:r>
            <a:r>
              <a:rPr lang="en-US" dirty="0">
                <a:solidFill>
                  <a:srgbClr val="FF6600"/>
                </a:solidFill>
                <a:latin typeface="Gill Sans"/>
                <a:cs typeface="Gill Sans"/>
              </a:rPr>
              <a:t> the results</a:t>
            </a: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7" name="Picture 6" descr="sst_explorer_symbology_changed.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6068" y="1320842"/>
            <a:ext cx="9144000" cy="5824872"/>
          </a:xfrm>
          <a:prstGeom prst="rect">
            <a:avLst/>
          </a:prstGeom>
        </p:spPr>
      </p:pic>
    </p:spTree>
    <p:extLst>
      <p:ext uri="{BB962C8B-B14F-4D97-AF65-F5344CB8AC3E}">
        <p14:creationId xmlns:p14="http://schemas.microsoft.com/office/powerpoint/2010/main" val="40315540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smtClean="0">
                <a:latin typeface="Gill Sans"/>
                <a:cs typeface="Gill Sans"/>
              </a:rPr>
              <a:t>Changing </a:t>
            </a:r>
            <a:r>
              <a:rPr lang="en-GB" sz="1400" b="1" dirty="0" err="1" smtClean="0">
                <a:latin typeface="Gill Sans"/>
                <a:cs typeface="Gill Sans"/>
              </a:rPr>
              <a:t>symbology</a:t>
            </a:r>
            <a:r>
              <a:rPr lang="en-GB" sz="1400" b="1" dirty="0" smtClean="0">
                <a:latin typeface="Gill Sans"/>
                <a:cs typeface="Gill Sans"/>
              </a:rPr>
              <a:t>: colour range </a:t>
            </a:r>
            <a:endParaRPr lang="en-GB" sz="1400" b="1"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err="1">
                <a:solidFill>
                  <a:srgbClr val="FF6600"/>
                </a:solidFill>
                <a:latin typeface="Gill Sans"/>
                <a:cs typeface="Gill Sans"/>
              </a:rPr>
              <a:t>Visualising</a:t>
            </a:r>
            <a:r>
              <a:rPr lang="en-US" dirty="0">
                <a:solidFill>
                  <a:srgbClr val="FF6600"/>
                </a:solidFill>
                <a:latin typeface="Gill Sans"/>
                <a:cs typeface="Gill Sans"/>
              </a:rPr>
              <a:t> the results</a:t>
            </a: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5" name="Picture 4" descr="sst_explorer_symbology_monochrome_thin.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6067" y="1320841"/>
            <a:ext cx="9144000" cy="5824872"/>
          </a:xfrm>
          <a:prstGeom prst="rect">
            <a:avLst/>
          </a:prstGeom>
        </p:spPr>
      </p:pic>
    </p:spTree>
    <p:extLst>
      <p:ext uri="{BB962C8B-B14F-4D97-AF65-F5344CB8AC3E}">
        <p14:creationId xmlns:p14="http://schemas.microsoft.com/office/powerpoint/2010/main" val="20933384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smtClean="0">
                <a:latin typeface="Gill Sans"/>
                <a:cs typeface="Gill Sans"/>
              </a:rPr>
              <a:t>Changing </a:t>
            </a:r>
            <a:r>
              <a:rPr lang="en-GB" sz="1400" b="1" dirty="0" err="1" smtClean="0">
                <a:latin typeface="Gill Sans"/>
                <a:cs typeface="Gill Sans"/>
              </a:rPr>
              <a:t>symbology</a:t>
            </a:r>
            <a:r>
              <a:rPr lang="en-GB" sz="1400" b="1" dirty="0" smtClean="0">
                <a:latin typeface="Gill Sans"/>
                <a:cs typeface="Gill Sans"/>
              </a:rPr>
              <a:t>: intervals </a:t>
            </a:r>
            <a:r>
              <a:rPr lang="en-GB" sz="1400" b="1" dirty="0" err="1" smtClean="0">
                <a:latin typeface="Gill Sans"/>
                <a:cs typeface="Gill Sans"/>
              </a:rPr>
              <a:t>quantiles</a:t>
            </a:r>
            <a:endParaRPr lang="en-GB" sz="1400" b="1"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err="1">
                <a:solidFill>
                  <a:srgbClr val="FF6600"/>
                </a:solidFill>
                <a:latin typeface="Gill Sans"/>
                <a:cs typeface="Gill Sans"/>
              </a:rPr>
              <a:t>Visualising</a:t>
            </a:r>
            <a:r>
              <a:rPr lang="en-US" dirty="0">
                <a:solidFill>
                  <a:srgbClr val="FF6600"/>
                </a:solidFill>
                <a:latin typeface="Gill Sans"/>
                <a:cs typeface="Gill Sans"/>
              </a:rPr>
              <a:t> the results</a:t>
            </a: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5" name="Picture 4" descr="sst_explorer_symbology_quantiles.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6068" y="1320842"/>
            <a:ext cx="9144000" cy="5824872"/>
          </a:xfrm>
          <a:prstGeom prst="rect">
            <a:avLst/>
          </a:prstGeom>
        </p:spPr>
      </p:pic>
    </p:spTree>
    <p:extLst>
      <p:ext uri="{BB962C8B-B14F-4D97-AF65-F5344CB8AC3E}">
        <p14:creationId xmlns:p14="http://schemas.microsoft.com/office/powerpoint/2010/main" val="20933384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smtClean="0">
                <a:latin typeface="Gill Sans"/>
                <a:cs typeface="Gill Sans"/>
              </a:rPr>
              <a:t>Changing </a:t>
            </a:r>
            <a:r>
              <a:rPr lang="en-GB" sz="1400" b="1" dirty="0" err="1" smtClean="0">
                <a:latin typeface="Gill Sans"/>
                <a:cs typeface="Gill Sans"/>
              </a:rPr>
              <a:t>symbology</a:t>
            </a:r>
            <a:r>
              <a:rPr lang="en-GB" sz="1400" b="1" dirty="0" smtClean="0">
                <a:latin typeface="Gill Sans"/>
                <a:cs typeface="Gill Sans"/>
              </a:rPr>
              <a:t>: equal intervals with Choice</a:t>
            </a:r>
            <a:endParaRPr lang="en-GB" sz="1400" b="1"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err="1">
                <a:solidFill>
                  <a:srgbClr val="FF6600"/>
                </a:solidFill>
                <a:latin typeface="Gill Sans"/>
                <a:cs typeface="Gill Sans"/>
              </a:rPr>
              <a:t>Visualising</a:t>
            </a:r>
            <a:r>
              <a:rPr lang="en-US" dirty="0">
                <a:solidFill>
                  <a:srgbClr val="FF6600"/>
                </a:solidFill>
                <a:latin typeface="Gill Sans"/>
                <a:cs typeface="Gill Sans"/>
              </a:rPr>
              <a:t> the results</a:t>
            </a: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5" name="Picture 4" descr="sst_explorer_symbology_equal_choice.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6067" y="1320840"/>
            <a:ext cx="9144000" cy="5824872"/>
          </a:xfrm>
          <a:prstGeom prst="rect">
            <a:avLst/>
          </a:prstGeom>
        </p:spPr>
      </p:pic>
    </p:spTree>
    <p:extLst>
      <p:ext uri="{BB962C8B-B14F-4D97-AF65-F5344CB8AC3E}">
        <p14:creationId xmlns:p14="http://schemas.microsoft.com/office/powerpoint/2010/main" val="33063333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smtClean="0">
                <a:latin typeface="Gill Sans"/>
                <a:cs typeface="Gill Sans"/>
              </a:rPr>
              <a:t>Changing </a:t>
            </a:r>
            <a:r>
              <a:rPr lang="en-GB" sz="1400" b="1" dirty="0" err="1" smtClean="0">
                <a:latin typeface="Gill Sans"/>
                <a:cs typeface="Gill Sans"/>
              </a:rPr>
              <a:t>symbology</a:t>
            </a:r>
            <a:r>
              <a:rPr lang="en-GB" sz="1400" b="1" dirty="0" smtClean="0">
                <a:latin typeface="Gill Sans"/>
                <a:cs typeface="Gill Sans"/>
              </a:rPr>
              <a:t>: custom intervals with Choice</a:t>
            </a:r>
            <a:endParaRPr lang="en-GB" sz="1400" b="1"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err="1">
                <a:solidFill>
                  <a:srgbClr val="FF6600"/>
                </a:solidFill>
                <a:latin typeface="Gill Sans"/>
                <a:cs typeface="Gill Sans"/>
              </a:rPr>
              <a:t>Visualising</a:t>
            </a:r>
            <a:r>
              <a:rPr lang="en-US" dirty="0">
                <a:solidFill>
                  <a:srgbClr val="FF6600"/>
                </a:solidFill>
                <a:latin typeface="Gill Sans"/>
                <a:cs typeface="Gill Sans"/>
              </a:rPr>
              <a:t> the results</a:t>
            </a:r>
          </a:p>
        </p:txBody>
      </p:sp>
      <p:sp>
        <p:nvSpPr>
          <p:cNvPr id="6" name="Oval 5"/>
          <p:cNvSpPr>
            <a:spLocks noChangeAspect="1"/>
          </p:cNvSpPr>
          <p:nvPr/>
        </p:nvSpPr>
        <p:spPr bwMode="auto">
          <a:xfrm>
            <a:off x="471750" y="1360527"/>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7" name="Picture 6" descr="sst_explorer_symbology_custom_choice.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6067" y="1320842"/>
            <a:ext cx="9144000" cy="5824872"/>
          </a:xfrm>
          <a:prstGeom prst="rect">
            <a:avLst/>
          </a:prstGeom>
        </p:spPr>
      </p:pic>
    </p:spTree>
    <p:extLst>
      <p:ext uri="{BB962C8B-B14F-4D97-AF65-F5344CB8AC3E}">
        <p14:creationId xmlns:p14="http://schemas.microsoft.com/office/powerpoint/2010/main" val="15673148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p-303661_1280.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44060" y="747095"/>
            <a:ext cx="6048697" cy="5491083"/>
          </a:xfrm>
          <a:prstGeom prst="rect">
            <a:avLst/>
          </a:prstGeom>
        </p:spPr>
      </p:pic>
    </p:spTree>
    <p:extLst>
      <p:ext uri="{BB962C8B-B14F-4D97-AF65-F5344CB8AC3E}">
        <p14:creationId xmlns:p14="http://schemas.microsoft.com/office/powerpoint/2010/main" val="3307421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a:solidFill>
                  <a:srgbClr val="FF6600"/>
                </a:solidFill>
                <a:latin typeface="Gill Sans"/>
                <a:cs typeface="Gill Sans"/>
              </a:rPr>
              <a:t>Introduction</a:t>
            </a:r>
            <a:endParaRPr lang="en-US" dirty="0">
              <a:solidFill>
                <a:srgbClr val="FF6600"/>
              </a:solidFill>
              <a:latin typeface="Gill Sans"/>
              <a:cs typeface="Gill Sans"/>
            </a:endParaRPr>
          </a:p>
        </p:txBody>
      </p:sp>
      <p:sp>
        <p:nvSpPr>
          <p:cNvPr id="5" name="TextBox 4"/>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Who are you</a:t>
            </a:r>
            <a:r>
              <a:rPr lang="en-GB" sz="1400" b="1" dirty="0" smtClean="0">
                <a:latin typeface="Gill Sans"/>
                <a:cs typeface="Gill Sans"/>
              </a:rPr>
              <a:t>?</a:t>
            </a:r>
            <a:endParaRPr lang="en-GB" sz="1400" b="1" dirty="0">
              <a:latin typeface="Gill Sans"/>
              <a:cs typeface="Gill Sans"/>
            </a:endParaRPr>
          </a:p>
        </p:txBody>
      </p:sp>
      <p:graphicFrame>
        <p:nvGraphicFramePr>
          <p:cNvPr id="8" name="Table 7"/>
          <p:cNvGraphicFramePr>
            <a:graphicFrameLocks noGrp="1"/>
          </p:cNvGraphicFramePr>
          <p:nvPr>
            <p:extLst>
              <p:ext uri="{D42A27DB-BD31-4B8C-83A1-F6EECF244321}">
                <p14:modId xmlns:p14="http://schemas.microsoft.com/office/powerpoint/2010/main" val="155158193"/>
              </p:ext>
            </p:extLst>
          </p:nvPr>
        </p:nvGraphicFramePr>
        <p:xfrm>
          <a:off x="5294944" y="2827733"/>
          <a:ext cx="4502980" cy="2407248"/>
        </p:xfrm>
        <a:graphic>
          <a:graphicData uri="http://schemas.openxmlformats.org/drawingml/2006/table">
            <a:tbl>
              <a:tblPr firstRow="1" bandRow="1"/>
              <a:tblGrid>
                <a:gridCol w="1303898">
                  <a:extLst>
                    <a:ext uri="{9D8B030D-6E8A-4147-A177-3AD203B41FA5}">
                      <a16:colId xmlns="" xmlns:a16="http://schemas.microsoft.com/office/drawing/2014/main" val="20000"/>
                    </a:ext>
                  </a:extLst>
                </a:gridCol>
                <a:gridCol w="1769897">
                  <a:extLst>
                    <a:ext uri="{9D8B030D-6E8A-4147-A177-3AD203B41FA5}">
                      <a16:colId xmlns="" xmlns:a16="http://schemas.microsoft.com/office/drawing/2014/main" val="20001"/>
                    </a:ext>
                  </a:extLst>
                </a:gridCol>
                <a:gridCol w="1429185">
                  <a:extLst>
                    <a:ext uri="{9D8B030D-6E8A-4147-A177-3AD203B41FA5}">
                      <a16:colId xmlns="" xmlns:a16="http://schemas.microsoft.com/office/drawing/2014/main" val="20002"/>
                    </a:ext>
                  </a:extLst>
                </a:gridCol>
              </a:tblGrid>
              <a:tr h="488476">
                <a:tc>
                  <a:txBody>
                    <a:bodyPr/>
                    <a:lstStyle>
                      <a:lvl1pPr marL="0" algn="l" defTabSz="912135" rtl="0" eaLnBrk="1" latinLnBrk="0" hangingPunct="1">
                        <a:defRPr sz="1800" b="1" kern="1200">
                          <a:solidFill>
                            <a:schemeClr val="lt1"/>
                          </a:solidFill>
                          <a:latin typeface="Calibri"/>
                        </a:defRPr>
                      </a:lvl1pPr>
                      <a:lvl2pPr marL="456069" algn="l" defTabSz="912135" rtl="0" eaLnBrk="1" latinLnBrk="0" hangingPunct="1">
                        <a:defRPr sz="1800" b="1" kern="1200">
                          <a:solidFill>
                            <a:schemeClr val="lt1"/>
                          </a:solidFill>
                          <a:latin typeface="Calibri"/>
                        </a:defRPr>
                      </a:lvl2pPr>
                      <a:lvl3pPr marL="912135" algn="l" defTabSz="912135" rtl="0" eaLnBrk="1" latinLnBrk="0" hangingPunct="1">
                        <a:defRPr sz="1800" b="1" kern="1200">
                          <a:solidFill>
                            <a:schemeClr val="lt1"/>
                          </a:solidFill>
                          <a:latin typeface="Calibri"/>
                        </a:defRPr>
                      </a:lvl3pPr>
                      <a:lvl4pPr marL="1368215" algn="l" defTabSz="912135" rtl="0" eaLnBrk="1" latinLnBrk="0" hangingPunct="1">
                        <a:defRPr sz="1800" b="1" kern="1200">
                          <a:solidFill>
                            <a:schemeClr val="lt1"/>
                          </a:solidFill>
                          <a:latin typeface="Calibri"/>
                        </a:defRPr>
                      </a:lvl4pPr>
                      <a:lvl5pPr marL="1824286" algn="l" defTabSz="912135" rtl="0" eaLnBrk="1" latinLnBrk="0" hangingPunct="1">
                        <a:defRPr sz="1800" b="1" kern="1200">
                          <a:solidFill>
                            <a:schemeClr val="lt1"/>
                          </a:solidFill>
                          <a:latin typeface="Calibri"/>
                        </a:defRPr>
                      </a:lvl5pPr>
                      <a:lvl6pPr marL="2280360" algn="l" defTabSz="912135" rtl="0" eaLnBrk="1" latinLnBrk="0" hangingPunct="1">
                        <a:defRPr sz="1800" b="1" kern="1200">
                          <a:solidFill>
                            <a:schemeClr val="lt1"/>
                          </a:solidFill>
                          <a:latin typeface="Calibri"/>
                        </a:defRPr>
                      </a:lvl6pPr>
                      <a:lvl7pPr marL="2736432" algn="l" defTabSz="912135" rtl="0" eaLnBrk="1" latinLnBrk="0" hangingPunct="1">
                        <a:defRPr sz="1800" b="1" kern="1200">
                          <a:solidFill>
                            <a:schemeClr val="lt1"/>
                          </a:solidFill>
                          <a:latin typeface="Calibri"/>
                        </a:defRPr>
                      </a:lvl7pPr>
                      <a:lvl8pPr marL="3192503" algn="l" defTabSz="912135" rtl="0" eaLnBrk="1" latinLnBrk="0" hangingPunct="1">
                        <a:defRPr sz="1800" b="1" kern="1200">
                          <a:solidFill>
                            <a:schemeClr val="lt1"/>
                          </a:solidFill>
                          <a:latin typeface="Calibri"/>
                        </a:defRPr>
                      </a:lvl8pPr>
                      <a:lvl9pPr marL="3648575" algn="l" defTabSz="912135" rtl="0" eaLnBrk="1" latinLnBrk="0" hangingPunct="1">
                        <a:defRPr sz="1800" b="1" kern="1200">
                          <a:solidFill>
                            <a:schemeClr val="lt1"/>
                          </a:solidFill>
                          <a:latin typeface="Calibri"/>
                        </a:defRPr>
                      </a:lvl9pPr>
                    </a:lstStyle>
                    <a:p>
                      <a:endParaRPr lang="en-US" sz="2000" dirty="0">
                        <a:latin typeface="Gill Sans"/>
                        <a:cs typeface="Gill Sans"/>
                      </a:endParaRPr>
                    </a:p>
                  </a:txBody>
                  <a:tcPr marL="67749" marR="67749" marT="33875" marB="33875">
                    <a:lnL>
                      <a:noFill/>
                    </a:lnL>
                    <a:lnR>
                      <a:noFill/>
                    </a:lnR>
                    <a:lnT w="25400" cmpd="sng">
                      <a:solidFill>
                        <a:sysClr val="windowText" lastClr="000000"/>
                      </a:solidFill>
                    </a:lnT>
                    <a:lnB w="25400" cmpd="sng">
                      <a:solidFill>
                        <a:sysClr val="windowText" lastClr="000000"/>
                      </a:solidFill>
                    </a:lnB>
                    <a:lnTlToBr w="12700" cmpd="sng">
                      <a:noFill/>
                      <a:prstDash val="solid"/>
                    </a:lnTlToBr>
                    <a:lnBlToTr w="12700" cmpd="sng">
                      <a:noFill/>
                      <a:prstDash val="solid"/>
                    </a:lnBlToTr>
                    <a:solidFill>
                      <a:srgbClr val="4F81BD"/>
                    </a:solidFill>
                  </a:tcPr>
                </a:tc>
                <a:tc>
                  <a:txBody>
                    <a:bodyPr/>
                    <a:lstStyle>
                      <a:lvl1pPr marL="0" algn="l" defTabSz="912135" rtl="0" eaLnBrk="1" latinLnBrk="0" hangingPunct="1">
                        <a:defRPr sz="1800" b="1" kern="1200">
                          <a:solidFill>
                            <a:schemeClr val="lt1"/>
                          </a:solidFill>
                          <a:latin typeface="Calibri"/>
                        </a:defRPr>
                      </a:lvl1pPr>
                      <a:lvl2pPr marL="456069" algn="l" defTabSz="912135" rtl="0" eaLnBrk="1" latinLnBrk="0" hangingPunct="1">
                        <a:defRPr sz="1800" b="1" kern="1200">
                          <a:solidFill>
                            <a:schemeClr val="lt1"/>
                          </a:solidFill>
                          <a:latin typeface="Calibri"/>
                        </a:defRPr>
                      </a:lvl2pPr>
                      <a:lvl3pPr marL="912135" algn="l" defTabSz="912135" rtl="0" eaLnBrk="1" latinLnBrk="0" hangingPunct="1">
                        <a:defRPr sz="1800" b="1" kern="1200">
                          <a:solidFill>
                            <a:schemeClr val="lt1"/>
                          </a:solidFill>
                          <a:latin typeface="Calibri"/>
                        </a:defRPr>
                      </a:lvl3pPr>
                      <a:lvl4pPr marL="1368215" algn="l" defTabSz="912135" rtl="0" eaLnBrk="1" latinLnBrk="0" hangingPunct="1">
                        <a:defRPr sz="1800" b="1" kern="1200">
                          <a:solidFill>
                            <a:schemeClr val="lt1"/>
                          </a:solidFill>
                          <a:latin typeface="Calibri"/>
                        </a:defRPr>
                      </a:lvl4pPr>
                      <a:lvl5pPr marL="1824286" algn="l" defTabSz="912135" rtl="0" eaLnBrk="1" latinLnBrk="0" hangingPunct="1">
                        <a:defRPr sz="1800" b="1" kern="1200">
                          <a:solidFill>
                            <a:schemeClr val="lt1"/>
                          </a:solidFill>
                          <a:latin typeface="Calibri"/>
                        </a:defRPr>
                      </a:lvl5pPr>
                      <a:lvl6pPr marL="2280360" algn="l" defTabSz="912135" rtl="0" eaLnBrk="1" latinLnBrk="0" hangingPunct="1">
                        <a:defRPr sz="1800" b="1" kern="1200">
                          <a:solidFill>
                            <a:schemeClr val="lt1"/>
                          </a:solidFill>
                          <a:latin typeface="Calibri"/>
                        </a:defRPr>
                      </a:lvl6pPr>
                      <a:lvl7pPr marL="2736432" algn="l" defTabSz="912135" rtl="0" eaLnBrk="1" latinLnBrk="0" hangingPunct="1">
                        <a:defRPr sz="1800" b="1" kern="1200">
                          <a:solidFill>
                            <a:schemeClr val="lt1"/>
                          </a:solidFill>
                          <a:latin typeface="Calibri"/>
                        </a:defRPr>
                      </a:lvl7pPr>
                      <a:lvl8pPr marL="3192503" algn="l" defTabSz="912135" rtl="0" eaLnBrk="1" latinLnBrk="0" hangingPunct="1">
                        <a:defRPr sz="1800" b="1" kern="1200">
                          <a:solidFill>
                            <a:schemeClr val="lt1"/>
                          </a:solidFill>
                          <a:latin typeface="Calibri"/>
                        </a:defRPr>
                      </a:lvl8pPr>
                      <a:lvl9pPr marL="3648575" algn="l" defTabSz="912135" rtl="0" eaLnBrk="1" latinLnBrk="0" hangingPunct="1">
                        <a:defRPr sz="1800" b="1" kern="1200">
                          <a:solidFill>
                            <a:schemeClr val="lt1"/>
                          </a:solidFill>
                          <a:latin typeface="Calibri"/>
                        </a:defRPr>
                      </a:lvl9pPr>
                    </a:lstStyle>
                    <a:p>
                      <a:r>
                        <a:rPr lang="en-US" sz="2000" b="0" dirty="0">
                          <a:solidFill>
                            <a:schemeClr val="bg1"/>
                          </a:solidFill>
                          <a:latin typeface="Gill Sans"/>
                          <a:cs typeface="Gill Sans"/>
                        </a:rPr>
                        <a:t>Yes / Some</a:t>
                      </a:r>
                    </a:p>
                  </a:txBody>
                  <a:tcPr marL="67749" marR="67749" marT="33875" marB="33875">
                    <a:lnL>
                      <a:noFill/>
                    </a:lnL>
                    <a:lnR>
                      <a:noFill/>
                    </a:lnR>
                    <a:lnT w="25400" cmpd="sng">
                      <a:solidFill>
                        <a:sysClr val="windowText" lastClr="000000"/>
                      </a:solidFill>
                    </a:lnT>
                    <a:lnB w="25400" cmpd="sng">
                      <a:solidFill>
                        <a:sysClr val="windowText" lastClr="000000"/>
                      </a:solidFill>
                    </a:lnB>
                    <a:lnTlToBr w="12700" cmpd="sng">
                      <a:noFill/>
                      <a:prstDash val="solid"/>
                    </a:lnTlToBr>
                    <a:lnBlToTr w="12700" cmpd="sng">
                      <a:noFill/>
                      <a:prstDash val="solid"/>
                    </a:lnBlToTr>
                    <a:solidFill>
                      <a:srgbClr val="4F81BD"/>
                    </a:solidFill>
                  </a:tcPr>
                </a:tc>
                <a:tc>
                  <a:txBody>
                    <a:bodyPr/>
                    <a:lstStyle>
                      <a:lvl1pPr marL="0" algn="l" defTabSz="912135" rtl="0" eaLnBrk="1" latinLnBrk="0" hangingPunct="1">
                        <a:defRPr sz="1800" b="1" kern="1200">
                          <a:solidFill>
                            <a:schemeClr val="lt1"/>
                          </a:solidFill>
                          <a:latin typeface="Calibri"/>
                        </a:defRPr>
                      </a:lvl1pPr>
                      <a:lvl2pPr marL="456069" algn="l" defTabSz="912135" rtl="0" eaLnBrk="1" latinLnBrk="0" hangingPunct="1">
                        <a:defRPr sz="1800" b="1" kern="1200">
                          <a:solidFill>
                            <a:schemeClr val="lt1"/>
                          </a:solidFill>
                          <a:latin typeface="Calibri"/>
                        </a:defRPr>
                      </a:lvl2pPr>
                      <a:lvl3pPr marL="912135" algn="l" defTabSz="912135" rtl="0" eaLnBrk="1" latinLnBrk="0" hangingPunct="1">
                        <a:defRPr sz="1800" b="1" kern="1200">
                          <a:solidFill>
                            <a:schemeClr val="lt1"/>
                          </a:solidFill>
                          <a:latin typeface="Calibri"/>
                        </a:defRPr>
                      </a:lvl3pPr>
                      <a:lvl4pPr marL="1368215" algn="l" defTabSz="912135" rtl="0" eaLnBrk="1" latinLnBrk="0" hangingPunct="1">
                        <a:defRPr sz="1800" b="1" kern="1200">
                          <a:solidFill>
                            <a:schemeClr val="lt1"/>
                          </a:solidFill>
                          <a:latin typeface="Calibri"/>
                        </a:defRPr>
                      </a:lvl4pPr>
                      <a:lvl5pPr marL="1824286" algn="l" defTabSz="912135" rtl="0" eaLnBrk="1" latinLnBrk="0" hangingPunct="1">
                        <a:defRPr sz="1800" b="1" kern="1200">
                          <a:solidFill>
                            <a:schemeClr val="lt1"/>
                          </a:solidFill>
                          <a:latin typeface="Calibri"/>
                        </a:defRPr>
                      </a:lvl5pPr>
                      <a:lvl6pPr marL="2280360" algn="l" defTabSz="912135" rtl="0" eaLnBrk="1" latinLnBrk="0" hangingPunct="1">
                        <a:defRPr sz="1800" b="1" kern="1200">
                          <a:solidFill>
                            <a:schemeClr val="lt1"/>
                          </a:solidFill>
                          <a:latin typeface="Calibri"/>
                        </a:defRPr>
                      </a:lvl6pPr>
                      <a:lvl7pPr marL="2736432" algn="l" defTabSz="912135" rtl="0" eaLnBrk="1" latinLnBrk="0" hangingPunct="1">
                        <a:defRPr sz="1800" b="1" kern="1200">
                          <a:solidFill>
                            <a:schemeClr val="lt1"/>
                          </a:solidFill>
                          <a:latin typeface="Calibri"/>
                        </a:defRPr>
                      </a:lvl7pPr>
                      <a:lvl8pPr marL="3192503" algn="l" defTabSz="912135" rtl="0" eaLnBrk="1" latinLnBrk="0" hangingPunct="1">
                        <a:defRPr sz="1800" b="1" kern="1200">
                          <a:solidFill>
                            <a:schemeClr val="lt1"/>
                          </a:solidFill>
                          <a:latin typeface="Calibri"/>
                        </a:defRPr>
                      </a:lvl8pPr>
                      <a:lvl9pPr marL="3648575" algn="l" defTabSz="912135" rtl="0" eaLnBrk="1" latinLnBrk="0" hangingPunct="1">
                        <a:defRPr sz="1800" b="1" kern="1200">
                          <a:solidFill>
                            <a:schemeClr val="lt1"/>
                          </a:solidFill>
                          <a:latin typeface="Calibri"/>
                        </a:defRPr>
                      </a:lvl9pPr>
                    </a:lstStyle>
                    <a:p>
                      <a:r>
                        <a:rPr lang="en-US" sz="2000" b="0" dirty="0">
                          <a:solidFill>
                            <a:schemeClr val="bg1"/>
                          </a:solidFill>
                          <a:latin typeface="Gill Sans"/>
                          <a:cs typeface="Gill Sans"/>
                        </a:rPr>
                        <a:t>No</a:t>
                      </a:r>
                    </a:p>
                  </a:txBody>
                  <a:tcPr marL="67749" marR="67749" marT="33875" marB="33875">
                    <a:lnL>
                      <a:noFill/>
                    </a:lnL>
                    <a:lnR>
                      <a:noFill/>
                    </a:lnR>
                    <a:lnT w="25400" cmpd="sng">
                      <a:solidFill>
                        <a:sysClr val="windowText" lastClr="000000"/>
                      </a:solidFill>
                    </a:lnT>
                    <a:lnB w="25400" cmpd="sng">
                      <a:solidFill>
                        <a:sysClr val="windowText" lastClr="000000"/>
                      </a:solidFill>
                    </a:lnB>
                    <a:lnTlToBr w="12700" cmpd="sng">
                      <a:noFill/>
                      <a:prstDash val="solid"/>
                    </a:lnTlToBr>
                    <a:lnBlToTr w="12700" cmpd="sng">
                      <a:noFill/>
                      <a:prstDash val="solid"/>
                    </a:lnBlToTr>
                    <a:solidFill>
                      <a:srgbClr val="4F81BD"/>
                    </a:solidFill>
                  </a:tcPr>
                </a:tc>
                <a:extLst>
                  <a:ext uri="{0D108BD9-81ED-4DB2-BD59-A6C34878D82A}">
                    <a16:rowId xmlns="" xmlns:a16="http://schemas.microsoft.com/office/drawing/2014/main" val="10000"/>
                  </a:ext>
                </a:extLst>
              </a:tr>
              <a:tr h="453344">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a:latin typeface="Gill Sans"/>
                          <a:cs typeface="Gill Sans"/>
                        </a:rPr>
                        <a:t>space syntax</a:t>
                      </a:r>
                    </a:p>
                  </a:txBody>
                  <a:tcPr marL="67749" marR="67749" marT="33875" marB="33875">
                    <a:lnL>
                      <a:noFill/>
                    </a:lnL>
                    <a:lnR>
                      <a:noFill/>
                    </a:lnR>
                    <a:lnT w="25400" cmpd="sng">
                      <a:solidFill>
                        <a:sysClr val="windowText" lastClr="000000"/>
                      </a:solidFill>
                    </a:lnT>
                    <a:lnB>
                      <a:no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pPr algn="ctr"/>
                      <a:r>
                        <a:rPr lang="en-US" sz="1800" dirty="0" smtClean="0">
                          <a:latin typeface="Gill Sans"/>
                          <a:cs typeface="Gill Sans"/>
                        </a:rPr>
                        <a:t>5</a:t>
                      </a:r>
                      <a:endParaRPr lang="en-US" sz="1800" dirty="0">
                        <a:latin typeface="Gill Sans"/>
                        <a:cs typeface="Gill Sans"/>
                      </a:endParaRPr>
                    </a:p>
                  </a:txBody>
                  <a:tcPr marL="67749" marR="67749" marT="33875" marB="33875">
                    <a:lnL>
                      <a:noFill/>
                    </a:lnL>
                    <a:lnR>
                      <a:noFill/>
                    </a:lnR>
                    <a:lnT w="25400" cmpd="sng">
                      <a:solidFill>
                        <a:sysClr val="windowText" lastClr="000000"/>
                      </a:solidFill>
                    </a:lnT>
                    <a:lnB>
                      <a:no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pPr algn="ctr"/>
                      <a:r>
                        <a:rPr lang="en-US" sz="1800" dirty="0" smtClean="0">
                          <a:latin typeface="Gill Sans"/>
                          <a:cs typeface="Gill Sans"/>
                        </a:rPr>
                        <a:t>1</a:t>
                      </a:r>
                      <a:endParaRPr lang="en-US" sz="1800" dirty="0">
                        <a:latin typeface="Gill Sans"/>
                        <a:cs typeface="Gill Sans"/>
                      </a:endParaRPr>
                    </a:p>
                  </a:txBody>
                  <a:tcPr marL="67749" marR="67749" marT="33875" marB="33875">
                    <a:lnL>
                      <a:noFill/>
                    </a:lnL>
                    <a:lnR>
                      <a:noFill/>
                    </a:lnR>
                    <a:lnT w="25400" cmpd="sng">
                      <a:solidFill>
                        <a:sysClr val="windowText" lastClr="000000"/>
                      </a:solidFill>
                    </a:lnT>
                    <a:lnB>
                      <a:noFill/>
                    </a:lnB>
                    <a:lnTlToBr w="12700" cmpd="sng">
                      <a:noFill/>
                      <a:prstDash val="solid"/>
                    </a:lnTlToBr>
                    <a:lnBlToTr w="12700" cmpd="sng">
                      <a:noFill/>
                      <a:prstDash val="solid"/>
                    </a:lnBlToTr>
                    <a:solidFill>
                      <a:sysClr val="windowText" lastClr="000000">
                        <a:tint val="20000"/>
                      </a:sysClr>
                    </a:solidFill>
                  </a:tcPr>
                </a:tc>
                <a:extLst>
                  <a:ext uri="{0D108BD9-81ED-4DB2-BD59-A6C34878D82A}">
                    <a16:rowId xmlns="" xmlns:a16="http://schemas.microsoft.com/office/drawing/2014/main" val="10001"/>
                  </a:ext>
                </a:extLst>
              </a:tr>
              <a:tr h="488476">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err="1">
                          <a:latin typeface="Gill Sans"/>
                          <a:cs typeface="Gill Sans"/>
                        </a:rPr>
                        <a:t>depthmapX</a:t>
                      </a:r>
                      <a:endParaRPr lang="en-US" sz="1800" dirty="0">
                        <a:latin typeface="Gill Sans"/>
                        <a:cs typeface="Gill Sans"/>
                      </a:endParaRP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pPr algn="ctr"/>
                      <a:r>
                        <a:rPr lang="en-US" sz="1800" dirty="0" smtClean="0">
                          <a:latin typeface="Gill Sans"/>
                          <a:cs typeface="Gill Sans"/>
                        </a:rPr>
                        <a:t>4</a:t>
                      </a:r>
                      <a:endParaRPr lang="en-US" sz="1800" dirty="0">
                        <a:latin typeface="Gill Sans"/>
                        <a:cs typeface="Gill Sans"/>
                      </a:endParaRP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 lastClr="FFFFFF"/>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pPr algn="ctr"/>
                      <a:r>
                        <a:rPr lang="en-US" sz="1800" dirty="0" smtClean="0">
                          <a:latin typeface="Gill Sans"/>
                          <a:cs typeface="Gill Sans"/>
                        </a:rPr>
                        <a:t>2</a:t>
                      </a:r>
                      <a:endParaRPr lang="en-US" sz="1800" dirty="0">
                        <a:latin typeface="Gill Sans"/>
                        <a:cs typeface="Gill Sans"/>
                      </a:endParaRP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 lastClr="FFFFFF"/>
                    </a:solidFill>
                  </a:tcPr>
                </a:tc>
                <a:extLst>
                  <a:ext uri="{0D108BD9-81ED-4DB2-BD59-A6C34878D82A}">
                    <a16:rowId xmlns="" xmlns:a16="http://schemas.microsoft.com/office/drawing/2014/main" val="10002"/>
                  </a:ext>
                </a:extLst>
              </a:tr>
              <a:tr h="488476">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a:latin typeface="Gill Sans"/>
                          <a:cs typeface="Gill Sans"/>
                        </a:rPr>
                        <a:t>QGIS</a:t>
                      </a: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pPr algn="ctr"/>
                      <a:r>
                        <a:rPr lang="en-US" sz="1800" dirty="0">
                          <a:latin typeface="Gill Sans"/>
                          <a:cs typeface="Gill Sans"/>
                        </a:rPr>
                        <a:t>1</a:t>
                      </a: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pPr algn="ctr"/>
                      <a:r>
                        <a:rPr lang="en-US" sz="1800" dirty="0" smtClean="0">
                          <a:latin typeface="Gill Sans"/>
                          <a:cs typeface="Gill Sans"/>
                        </a:rPr>
                        <a:t>5</a:t>
                      </a:r>
                      <a:endParaRPr lang="en-US" sz="1800" dirty="0">
                        <a:latin typeface="Gill Sans"/>
                        <a:cs typeface="Gill Sans"/>
                      </a:endParaRPr>
                    </a:p>
                  </a:txBody>
                  <a:tcPr marL="67749" marR="67749" marT="33875" marB="33875">
                    <a:lnL>
                      <a:noFill/>
                    </a:lnL>
                    <a:lnR>
                      <a:noFill/>
                    </a:lnR>
                    <a:lnT>
                      <a:noFill/>
                    </a:lnT>
                    <a:lnB>
                      <a:noFill/>
                    </a:lnB>
                    <a:lnTlToBr w="12700" cmpd="sng">
                      <a:noFill/>
                      <a:prstDash val="solid"/>
                    </a:lnTlToBr>
                    <a:lnBlToTr w="12700" cmpd="sng">
                      <a:noFill/>
                      <a:prstDash val="solid"/>
                    </a:lnBlToTr>
                    <a:solidFill>
                      <a:sysClr val="windowText" lastClr="000000">
                        <a:tint val="20000"/>
                      </a:sysClr>
                    </a:solidFill>
                  </a:tcPr>
                </a:tc>
                <a:extLst>
                  <a:ext uri="{0D108BD9-81ED-4DB2-BD59-A6C34878D82A}">
                    <a16:rowId xmlns="" xmlns:a16="http://schemas.microsoft.com/office/drawing/2014/main" val="10003"/>
                  </a:ext>
                </a:extLst>
              </a:tr>
              <a:tr h="488476">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r>
                        <a:rPr lang="en-US" sz="1800" dirty="0">
                          <a:latin typeface="Gill Sans"/>
                          <a:cs typeface="Gill Sans"/>
                        </a:rPr>
                        <a:t>GIS</a:t>
                      </a:r>
                    </a:p>
                  </a:txBody>
                  <a:tcPr marL="67749" marR="67749" marT="33875" marB="33875">
                    <a:lnL>
                      <a:noFill/>
                    </a:lnL>
                    <a:lnR>
                      <a:noFill/>
                    </a:lnR>
                    <a:lnT>
                      <a:noFill/>
                    </a:lnT>
                    <a:lnB w="254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pPr algn="ctr"/>
                      <a:r>
                        <a:rPr lang="en-US" sz="1800" dirty="0" smtClean="0">
                          <a:latin typeface="Gill Sans"/>
                          <a:cs typeface="Gill Sans"/>
                        </a:rPr>
                        <a:t>3</a:t>
                      </a:r>
                      <a:endParaRPr lang="en-US" sz="1800" dirty="0">
                        <a:latin typeface="Gill Sans"/>
                        <a:cs typeface="Gill Sans"/>
                      </a:endParaRPr>
                    </a:p>
                  </a:txBody>
                  <a:tcPr marL="67749" marR="67749" marT="33875" marB="33875">
                    <a:lnL>
                      <a:noFill/>
                    </a:lnL>
                    <a:lnR>
                      <a:noFill/>
                    </a:lnR>
                    <a:lnT>
                      <a:noFill/>
                    </a:lnT>
                    <a:lnB w="254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lvl1pPr marL="0" algn="l" defTabSz="912135" rtl="0" eaLnBrk="1" latinLnBrk="0" hangingPunct="1">
                        <a:defRPr sz="1800" kern="1200">
                          <a:solidFill>
                            <a:schemeClr val="dk1"/>
                          </a:solidFill>
                          <a:latin typeface="Calibri"/>
                        </a:defRPr>
                      </a:lvl1pPr>
                      <a:lvl2pPr marL="456069" algn="l" defTabSz="912135" rtl="0" eaLnBrk="1" latinLnBrk="0" hangingPunct="1">
                        <a:defRPr sz="1800" kern="1200">
                          <a:solidFill>
                            <a:schemeClr val="dk1"/>
                          </a:solidFill>
                          <a:latin typeface="Calibri"/>
                        </a:defRPr>
                      </a:lvl2pPr>
                      <a:lvl3pPr marL="912135" algn="l" defTabSz="912135" rtl="0" eaLnBrk="1" latinLnBrk="0" hangingPunct="1">
                        <a:defRPr sz="1800" kern="1200">
                          <a:solidFill>
                            <a:schemeClr val="dk1"/>
                          </a:solidFill>
                          <a:latin typeface="Calibri"/>
                        </a:defRPr>
                      </a:lvl3pPr>
                      <a:lvl4pPr marL="1368215" algn="l" defTabSz="912135" rtl="0" eaLnBrk="1" latinLnBrk="0" hangingPunct="1">
                        <a:defRPr sz="1800" kern="1200">
                          <a:solidFill>
                            <a:schemeClr val="dk1"/>
                          </a:solidFill>
                          <a:latin typeface="Calibri"/>
                        </a:defRPr>
                      </a:lvl4pPr>
                      <a:lvl5pPr marL="1824286" algn="l" defTabSz="912135" rtl="0" eaLnBrk="1" latinLnBrk="0" hangingPunct="1">
                        <a:defRPr sz="1800" kern="1200">
                          <a:solidFill>
                            <a:schemeClr val="dk1"/>
                          </a:solidFill>
                          <a:latin typeface="Calibri"/>
                        </a:defRPr>
                      </a:lvl5pPr>
                      <a:lvl6pPr marL="2280360" algn="l" defTabSz="912135" rtl="0" eaLnBrk="1" latinLnBrk="0" hangingPunct="1">
                        <a:defRPr sz="1800" kern="1200">
                          <a:solidFill>
                            <a:schemeClr val="dk1"/>
                          </a:solidFill>
                          <a:latin typeface="Calibri"/>
                        </a:defRPr>
                      </a:lvl6pPr>
                      <a:lvl7pPr marL="2736432" algn="l" defTabSz="912135" rtl="0" eaLnBrk="1" latinLnBrk="0" hangingPunct="1">
                        <a:defRPr sz="1800" kern="1200">
                          <a:solidFill>
                            <a:schemeClr val="dk1"/>
                          </a:solidFill>
                          <a:latin typeface="Calibri"/>
                        </a:defRPr>
                      </a:lvl7pPr>
                      <a:lvl8pPr marL="3192503" algn="l" defTabSz="912135" rtl="0" eaLnBrk="1" latinLnBrk="0" hangingPunct="1">
                        <a:defRPr sz="1800" kern="1200">
                          <a:solidFill>
                            <a:schemeClr val="dk1"/>
                          </a:solidFill>
                          <a:latin typeface="Calibri"/>
                        </a:defRPr>
                      </a:lvl8pPr>
                      <a:lvl9pPr marL="3648575" algn="l" defTabSz="912135" rtl="0" eaLnBrk="1" latinLnBrk="0" hangingPunct="1">
                        <a:defRPr sz="1800" kern="1200">
                          <a:solidFill>
                            <a:schemeClr val="dk1"/>
                          </a:solidFill>
                          <a:latin typeface="Calibri"/>
                        </a:defRPr>
                      </a:lvl9pPr>
                    </a:lstStyle>
                    <a:p>
                      <a:pPr algn="ctr"/>
                      <a:r>
                        <a:rPr lang="en-US" sz="1800" dirty="0" smtClean="0">
                          <a:latin typeface="Gill Sans"/>
                          <a:cs typeface="Gill Sans"/>
                        </a:rPr>
                        <a:t>2</a:t>
                      </a:r>
                      <a:endParaRPr lang="en-US" sz="1800" dirty="0">
                        <a:latin typeface="Gill Sans"/>
                        <a:cs typeface="Gill Sans"/>
                      </a:endParaRPr>
                    </a:p>
                  </a:txBody>
                  <a:tcPr marL="67749" marR="67749" marT="33875" marB="33875">
                    <a:lnL>
                      <a:noFill/>
                    </a:lnL>
                    <a:lnR>
                      <a:noFill/>
                    </a:lnR>
                    <a:lnT>
                      <a:noFill/>
                    </a:lnT>
                    <a:lnB w="25400" cmpd="sng">
                      <a:solidFill>
                        <a:sysClr val="windowText" lastClr="000000"/>
                      </a:solidFill>
                    </a:lnB>
                    <a:lnTlToBr w="12700" cmpd="sng">
                      <a:noFill/>
                      <a:prstDash val="solid"/>
                    </a:lnTlToBr>
                    <a:lnBlToTr w="12700" cmpd="sng">
                      <a:noFill/>
                      <a:prstDash val="solid"/>
                    </a:lnBlToTr>
                    <a:solidFill>
                      <a:sysClr val="window" lastClr="FFFFFF"/>
                    </a:solidFill>
                  </a:tcPr>
                </a:tc>
                <a:extLst>
                  <a:ext uri="{0D108BD9-81ED-4DB2-BD59-A6C34878D82A}">
                    <a16:rowId xmlns="" xmlns:a16="http://schemas.microsoft.com/office/drawing/2014/main" val="10004"/>
                  </a:ext>
                </a:extLst>
              </a:tr>
            </a:tbl>
          </a:graphicData>
        </a:graphic>
      </p:graphicFrame>
      <p:sp>
        <p:nvSpPr>
          <p:cNvPr id="9" name="TextBox 8"/>
          <p:cNvSpPr txBox="1"/>
          <p:nvPr/>
        </p:nvSpPr>
        <p:spPr>
          <a:xfrm>
            <a:off x="5304081" y="5273355"/>
            <a:ext cx="3164986" cy="397545"/>
          </a:xfrm>
          <a:prstGeom prst="rect">
            <a:avLst/>
          </a:prstGeom>
          <a:noFill/>
        </p:spPr>
        <p:txBody>
          <a:bodyPr wrap="none" rtlCol="0">
            <a:spAutoFit/>
          </a:bodyPr>
          <a:lstStyle/>
          <a:p>
            <a:pPr marL="0" marR="0" lvl="0" indent="0" defTabSz="914400" eaLnBrk="1" latinLnBrk="0" hangingPunct="1">
              <a:lnSpc>
                <a:spcPct val="150000"/>
              </a:lnSpc>
              <a:buClrTx/>
              <a:buSzTx/>
              <a:buFontTx/>
              <a:buNone/>
              <a:tabLst/>
              <a:defRPr/>
            </a:pPr>
            <a:r>
              <a:rPr lang="en-US" sz="1400" dirty="0">
                <a:latin typeface="Gill Sans"/>
                <a:cs typeface="Gill Sans"/>
              </a:rPr>
              <a:t>Note: based on </a:t>
            </a:r>
            <a:r>
              <a:rPr lang="en-US" sz="1400" dirty="0" smtClean="0">
                <a:latin typeface="Gill Sans"/>
                <a:cs typeface="Gill Sans"/>
              </a:rPr>
              <a:t>6 </a:t>
            </a:r>
            <a:r>
              <a:rPr lang="en-US" sz="1400" dirty="0">
                <a:latin typeface="Gill Sans"/>
                <a:cs typeface="Gill Sans"/>
              </a:rPr>
              <a:t>participant’s </a:t>
            </a:r>
            <a:r>
              <a:rPr lang="en-US" sz="1400" dirty="0" smtClean="0">
                <a:latin typeface="Gill Sans"/>
                <a:cs typeface="Gill Sans"/>
              </a:rPr>
              <a:t>responses.</a:t>
            </a:r>
            <a:endParaRPr lang="en-US" sz="1400" dirty="0">
              <a:latin typeface="Gill Sans"/>
              <a:cs typeface="Gill Sans"/>
            </a:endParaRPr>
          </a:p>
        </p:txBody>
      </p:sp>
    </p:spTree>
    <p:extLst>
      <p:ext uri="{BB962C8B-B14F-4D97-AF65-F5344CB8AC3E}">
        <p14:creationId xmlns:p14="http://schemas.microsoft.com/office/powerpoint/2010/main" val="33189523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629198"/>
          </a:xfrm>
          <a:prstGeom prst="rect">
            <a:avLst/>
          </a:prstGeom>
          <a:noFill/>
        </p:spPr>
        <p:txBody>
          <a:bodyPr wrap="square" rtlCol="0">
            <a:spAutoFit/>
          </a:bodyPr>
          <a:lstStyle/>
          <a:p>
            <a:pPr>
              <a:lnSpc>
                <a:spcPct val="150000"/>
              </a:lnSpc>
            </a:pPr>
            <a:r>
              <a:rPr lang="en-GB" sz="1400" b="1" dirty="0">
                <a:latin typeface="Gill Sans"/>
                <a:cs typeface="Gill Sans"/>
              </a:rPr>
              <a:t>Preparing and analysing road centre line </a:t>
            </a:r>
            <a:r>
              <a:rPr lang="en-GB" sz="1400" b="1" dirty="0" smtClean="0">
                <a:latin typeface="Gill Sans"/>
                <a:cs typeface="Gill Sans"/>
              </a:rPr>
              <a:t>(RCL) models</a:t>
            </a:r>
            <a:endParaRPr lang="en-GB" sz="1400" b="1" dirty="0">
              <a:latin typeface="Gill Sans"/>
              <a:cs typeface="Gill Sans"/>
            </a:endParaRPr>
          </a:p>
          <a:p>
            <a:pPr>
              <a:lnSpc>
                <a:spcPct val="150000"/>
              </a:lnSpc>
            </a:pPr>
            <a:endParaRPr lang="en-GB" sz="1400" dirty="0">
              <a:latin typeface="Gill Sans"/>
              <a:cs typeface="Gill Sans"/>
            </a:endParaRPr>
          </a:p>
          <a:p>
            <a:pPr marL="285750" indent="-285750">
              <a:lnSpc>
                <a:spcPct val="150000"/>
              </a:lnSpc>
              <a:buFont typeface="Arial"/>
              <a:buChar char="•"/>
            </a:pPr>
            <a:r>
              <a:rPr lang="en-GB" sz="1400" dirty="0" smtClean="0">
                <a:latin typeface="Gill Sans"/>
                <a:cs typeface="Gill Sans"/>
              </a:rPr>
              <a:t>Comparing RCL maps</a:t>
            </a:r>
            <a:endParaRPr lang="en-GB" sz="1400" dirty="0">
              <a:latin typeface="Gill Sans"/>
              <a:cs typeface="Gill Sans"/>
            </a:endParaRPr>
          </a:p>
          <a:p>
            <a:pPr marL="285750" indent="-285750">
              <a:lnSpc>
                <a:spcPct val="150000"/>
              </a:lnSpc>
              <a:buFont typeface="Arial"/>
              <a:buChar char="•"/>
            </a:pPr>
            <a:endParaRPr lang="en-GB" sz="1400" dirty="0">
              <a:latin typeface="Gill Sans"/>
              <a:cs typeface="Gill Sans"/>
            </a:endParaRPr>
          </a:p>
          <a:p>
            <a:pPr marL="285750" indent="-285750">
              <a:lnSpc>
                <a:spcPct val="150000"/>
              </a:lnSpc>
              <a:buFont typeface="Arial"/>
              <a:buChar char="•"/>
            </a:pPr>
            <a:r>
              <a:rPr lang="en-GB" sz="1400" dirty="0" smtClean="0">
                <a:latin typeface="Gill Sans"/>
                <a:cs typeface="Gill Sans"/>
              </a:rPr>
              <a:t>Cleaning RCL </a:t>
            </a:r>
            <a:r>
              <a:rPr lang="en-GB" sz="1400" dirty="0">
                <a:latin typeface="Gill Sans"/>
                <a:cs typeface="Gill Sans"/>
              </a:rPr>
              <a:t>maps</a:t>
            </a:r>
          </a:p>
          <a:p>
            <a:pPr>
              <a:lnSpc>
                <a:spcPct val="150000"/>
              </a:lnSpc>
            </a:pPr>
            <a:endParaRPr lang="en-GB" sz="1400" dirty="0">
              <a:latin typeface="Gill Sans"/>
              <a:cs typeface="Gill Sans"/>
            </a:endParaRPr>
          </a:p>
          <a:p>
            <a:pPr marL="285750" indent="-285750">
              <a:lnSpc>
                <a:spcPct val="150000"/>
              </a:lnSpc>
              <a:buFont typeface="Arial"/>
              <a:buChar char="•"/>
            </a:pPr>
            <a:r>
              <a:rPr lang="en-GB" sz="1400" dirty="0" smtClean="0">
                <a:latin typeface="Gill Sans"/>
                <a:cs typeface="Gill Sans"/>
              </a:rPr>
              <a:t>Simplifying RCL maps</a:t>
            </a:r>
          </a:p>
          <a:p>
            <a:pPr marL="285750" indent="-285750">
              <a:lnSpc>
                <a:spcPct val="150000"/>
              </a:lnSpc>
              <a:buFont typeface="Arial"/>
              <a:buChar char="•"/>
            </a:pPr>
            <a:endParaRPr lang="en-GB" sz="1400" dirty="0">
              <a:latin typeface="Gill Sans"/>
              <a:cs typeface="Gill Sans"/>
            </a:endParaRPr>
          </a:p>
          <a:p>
            <a:pPr marL="285750" indent="-285750">
              <a:lnSpc>
                <a:spcPct val="150000"/>
              </a:lnSpc>
              <a:buFont typeface="Arial"/>
              <a:buChar char="•"/>
            </a:pPr>
            <a:r>
              <a:rPr lang="en-GB" sz="1400" dirty="0" smtClean="0">
                <a:latin typeface="Gill Sans"/>
                <a:cs typeface="Gill Sans"/>
              </a:rPr>
              <a:t>Verifying RCL maps</a:t>
            </a:r>
          </a:p>
          <a:p>
            <a:pPr>
              <a:lnSpc>
                <a:spcPct val="150000"/>
              </a:lnSpc>
            </a:pPr>
            <a:endParaRPr lang="en-GB" sz="1400" dirty="0" smtClean="0">
              <a:latin typeface="Gill Sans"/>
              <a:cs typeface="Gill Sans"/>
            </a:endParaRPr>
          </a:p>
          <a:p>
            <a:pPr marL="285750" indent="-285750">
              <a:lnSpc>
                <a:spcPct val="150000"/>
              </a:lnSpc>
              <a:buFont typeface="Arial"/>
              <a:buChar char="•"/>
            </a:pPr>
            <a:r>
              <a:rPr lang="en-GB" sz="1400" dirty="0" smtClean="0">
                <a:latin typeface="Gill Sans"/>
                <a:cs typeface="Gill Sans"/>
              </a:rPr>
              <a:t>Analysing RCL maps</a:t>
            </a:r>
            <a:endParaRPr lang="en-GB" sz="1400"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Task 2</a:t>
            </a:r>
          </a:p>
        </p:txBody>
      </p:sp>
      <p:sp>
        <p:nvSpPr>
          <p:cNvPr id="6" name="Oval 5"/>
          <p:cNvSpPr>
            <a:spLocks noChangeAspect="1"/>
          </p:cNvSpPr>
          <p:nvPr/>
        </p:nvSpPr>
        <p:spPr bwMode="auto">
          <a:xfrm>
            <a:off x="471750" y="2257923"/>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6383698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smtClean="0">
                <a:solidFill>
                  <a:srgbClr val="FF6600"/>
                </a:solidFill>
                <a:latin typeface="Gill Sans"/>
                <a:cs typeface="Gill Sans"/>
              </a:rPr>
              <a:t>Comparing Road Centre Line maps</a:t>
            </a:r>
            <a:endParaRPr lang="en-US" dirty="0">
              <a:solidFill>
                <a:srgbClr val="FF6600"/>
              </a:solidFill>
              <a:latin typeface="Gill Sans"/>
              <a:cs typeface="Gill Sans"/>
            </a:endParaRPr>
          </a:p>
        </p:txBody>
      </p:sp>
      <p:sp>
        <p:nvSpPr>
          <p:cNvPr id="5" name="Oval 4"/>
          <p:cNvSpPr>
            <a:spLocks noChangeAspect="1"/>
          </p:cNvSpPr>
          <p:nvPr/>
        </p:nvSpPr>
        <p:spPr bwMode="auto">
          <a:xfrm>
            <a:off x="471750" y="2257923"/>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
        <p:nvSpPr>
          <p:cNvPr id="6" name="Rectangle 5"/>
          <p:cNvSpPr/>
          <p:nvPr/>
        </p:nvSpPr>
        <p:spPr>
          <a:xfrm>
            <a:off x="797825" y="1273389"/>
            <a:ext cx="1271051" cy="276999"/>
          </a:xfrm>
          <a:prstGeom prst="rect">
            <a:avLst/>
          </a:prstGeom>
        </p:spPr>
        <p:txBody>
          <a:bodyPr wrap="none">
            <a:spAutoFit/>
          </a:bodyPr>
          <a:lstStyle/>
          <a:p>
            <a:r>
              <a:rPr lang="en-US" sz="1200" dirty="0" err="1" smtClean="0"/>
              <a:t>OpenStreetMap</a:t>
            </a:r>
            <a:endParaRPr lang="en-US" sz="1200" dirty="0"/>
          </a:p>
        </p:txBody>
      </p:sp>
      <p:sp>
        <p:nvSpPr>
          <p:cNvPr id="8" name="Rectangle 7"/>
          <p:cNvSpPr/>
          <p:nvPr/>
        </p:nvSpPr>
        <p:spPr>
          <a:xfrm>
            <a:off x="4404626" y="1298789"/>
            <a:ext cx="1313806" cy="276999"/>
          </a:xfrm>
          <a:prstGeom prst="rect">
            <a:avLst/>
          </a:prstGeom>
        </p:spPr>
        <p:txBody>
          <a:bodyPr wrap="none">
            <a:spAutoFit/>
          </a:bodyPr>
          <a:lstStyle/>
          <a:p>
            <a:r>
              <a:rPr lang="en-US" sz="1200" dirty="0" smtClean="0"/>
              <a:t>OS Open Roads</a:t>
            </a:r>
            <a:endParaRPr lang="en-US" sz="1200" dirty="0"/>
          </a:p>
        </p:txBody>
      </p:sp>
      <p:sp>
        <p:nvSpPr>
          <p:cNvPr id="9" name="Rectangle 8"/>
          <p:cNvSpPr/>
          <p:nvPr/>
        </p:nvSpPr>
        <p:spPr>
          <a:xfrm>
            <a:off x="7757426" y="1298789"/>
            <a:ext cx="1168259" cy="276999"/>
          </a:xfrm>
          <a:prstGeom prst="rect">
            <a:avLst/>
          </a:prstGeom>
        </p:spPr>
        <p:txBody>
          <a:bodyPr wrap="none">
            <a:spAutoFit/>
          </a:bodyPr>
          <a:lstStyle/>
          <a:p>
            <a:r>
              <a:rPr lang="en-US" sz="1200" dirty="0" smtClean="0"/>
              <a:t>OS </a:t>
            </a:r>
            <a:r>
              <a:rPr lang="en-US" sz="1200" dirty="0" smtClean="0"/>
              <a:t>Meridian 2</a:t>
            </a:r>
            <a:endParaRPr lang="en-US" sz="1200" dirty="0"/>
          </a:p>
        </p:txBody>
      </p:sp>
      <p:pic>
        <p:nvPicPr>
          <p:cNvPr id="3" name="Picture 2"/>
          <p:cNvPicPr>
            <a:picLocks noChangeAspect="1"/>
          </p:cNvPicPr>
          <p:nvPr/>
        </p:nvPicPr>
        <p:blipFill rotWithShape="1">
          <a:blip r:embed="rId2"/>
          <a:srcRect l="17631" r="28917"/>
          <a:stretch/>
        </p:blipFill>
        <p:spPr>
          <a:xfrm>
            <a:off x="4127500" y="1862796"/>
            <a:ext cx="3234266" cy="4320000"/>
          </a:xfrm>
          <a:prstGeom prst="rect">
            <a:avLst/>
          </a:prstGeom>
        </p:spPr>
      </p:pic>
      <p:pic>
        <p:nvPicPr>
          <p:cNvPr id="10" name="Picture 9"/>
          <p:cNvPicPr>
            <a:picLocks noChangeAspect="1"/>
          </p:cNvPicPr>
          <p:nvPr/>
        </p:nvPicPr>
        <p:blipFill rotWithShape="1">
          <a:blip r:embed="rId3"/>
          <a:srcRect l="18191" r="28636"/>
          <a:stretch/>
        </p:blipFill>
        <p:spPr>
          <a:xfrm>
            <a:off x="7476067" y="1862796"/>
            <a:ext cx="3217333" cy="4320000"/>
          </a:xfrm>
          <a:prstGeom prst="rect">
            <a:avLst/>
          </a:prstGeom>
        </p:spPr>
      </p:pic>
      <p:pic>
        <p:nvPicPr>
          <p:cNvPr id="11" name="Picture 10"/>
          <p:cNvPicPr>
            <a:picLocks noChangeAspect="1"/>
          </p:cNvPicPr>
          <p:nvPr/>
        </p:nvPicPr>
        <p:blipFill rotWithShape="1">
          <a:blip r:embed="rId4"/>
          <a:srcRect l="18190" r="28637"/>
          <a:stretch/>
        </p:blipFill>
        <p:spPr>
          <a:xfrm>
            <a:off x="795867" y="1862796"/>
            <a:ext cx="3217332" cy="4320000"/>
          </a:xfrm>
          <a:prstGeom prst="rect">
            <a:avLst/>
          </a:prstGeom>
        </p:spPr>
      </p:pic>
    </p:spTree>
    <p:extLst>
      <p:ext uri="{BB962C8B-B14F-4D97-AF65-F5344CB8AC3E}">
        <p14:creationId xmlns:p14="http://schemas.microsoft.com/office/powerpoint/2010/main" val="8328699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4271" y="5842056"/>
            <a:ext cx="9482254" cy="523220"/>
          </a:xfrm>
          <a:prstGeom prst="rect">
            <a:avLst/>
          </a:prstGeom>
        </p:spPr>
        <p:txBody>
          <a:bodyPr wrap="square">
            <a:spAutoFit/>
          </a:bodyPr>
          <a:lstStyle/>
          <a:p>
            <a:r>
              <a:rPr lang="en-GB" sz="1400" dirty="0">
                <a:solidFill>
                  <a:srgbClr val="24292E"/>
                </a:solidFill>
                <a:latin typeface="Arial" panose="020B0604020202020204" pitchFamily="34" charset="0"/>
                <a:cs typeface="Arial" panose="020B0604020202020204" pitchFamily="34" charset="0"/>
              </a:rPr>
              <a:t>This plugin corrects topological errors of Road-centre-line (RCL) maps. This is a necessary step before performing space syntax analysis to any network. </a:t>
            </a:r>
            <a:endParaRPr lang="en-GB" sz="1400" dirty="0">
              <a:latin typeface="Arial" panose="020B0604020202020204" pitchFamily="34" charset="0"/>
              <a:cs typeface="Arial" panose="020B0604020202020204" pitchFamily="34" charset="0"/>
            </a:endParaRPr>
          </a:p>
        </p:txBody>
      </p:sp>
      <p:sp>
        <p:nvSpPr>
          <p:cNvPr id="7" name="TextBox 6"/>
          <p:cNvSpPr txBox="1"/>
          <p:nvPr/>
        </p:nvSpPr>
        <p:spPr>
          <a:xfrm>
            <a:off x="729570" y="106790"/>
            <a:ext cx="6429829" cy="415498"/>
          </a:xfrm>
          <a:prstGeom prst="rect">
            <a:avLst/>
          </a:prstGeom>
          <a:noFill/>
        </p:spPr>
        <p:txBody>
          <a:bodyPr wrap="square" rtlCol="0">
            <a:spAutoFit/>
          </a:bodyPr>
          <a:lstStyle/>
          <a:p>
            <a:r>
              <a:rPr lang="en-GB" dirty="0" smtClean="0">
                <a:solidFill>
                  <a:srgbClr val="FF6600"/>
                </a:solidFill>
                <a:latin typeface="Gill Sans"/>
                <a:cs typeface="Gill Sans"/>
              </a:rPr>
              <a:t>Cleaning RCL maps: Road </a:t>
            </a:r>
            <a:r>
              <a:rPr lang="en-GB" dirty="0">
                <a:solidFill>
                  <a:srgbClr val="FF6600"/>
                </a:solidFill>
                <a:latin typeface="Gill Sans"/>
                <a:cs typeface="Gill Sans"/>
              </a:rPr>
              <a:t>network </a:t>
            </a:r>
            <a:r>
              <a:rPr lang="en-GB" dirty="0" smtClean="0">
                <a:solidFill>
                  <a:srgbClr val="FF6600"/>
                </a:solidFill>
                <a:latin typeface="Gill Sans"/>
                <a:cs typeface="Gill Sans"/>
              </a:rPr>
              <a:t>cleaner tool</a:t>
            </a:r>
            <a:endParaRPr lang="en-US" dirty="0">
              <a:solidFill>
                <a:srgbClr val="FF6600"/>
              </a:solidFill>
              <a:latin typeface="Gill Sans"/>
              <a:cs typeface="Gill Sans"/>
            </a:endParaRPr>
          </a:p>
        </p:txBody>
      </p:sp>
      <p:pic>
        <p:nvPicPr>
          <p:cNvPr id="4" name="Picture 3">
            <a:extLst>
              <a:ext uri="{FF2B5EF4-FFF2-40B4-BE49-F238E27FC236}">
                <a16:creationId xmlns="" xmlns:a16="http://schemas.microsoft.com/office/drawing/2014/main" id="{63A9D8EE-331E-48AF-8D0D-21818986D100}"/>
              </a:ext>
            </a:extLst>
          </p:cNvPr>
          <p:cNvPicPr>
            <a:picLocks noChangeAspect="1"/>
          </p:cNvPicPr>
          <p:nvPr/>
        </p:nvPicPr>
        <p:blipFill>
          <a:blip r:embed="rId2"/>
          <a:stretch>
            <a:fillRect/>
          </a:stretch>
        </p:blipFill>
        <p:spPr>
          <a:xfrm>
            <a:off x="729570" y="522288"/>
            <a:ext cx="6725330" cy="5167277"/>
          </a:xfrm>
          <a:prstGeom prst="rect">
            <a:avLst/>
          </a:prstGeom>
        </p:spPr>
      </p:pic>
      <p:sp>
        <p:nvSpPr>
          <p:cNvPr id="5" name="Oval 4"/>
          <p:cNvSpPr>
            <a:spLocks noChangeAspect="1"/>
          </p:cNvSpPr>
          <p:nvPr/>
        </p:nvSpPr>
        <p:spPr bwMode="auto">
          <a:xfrm>
            <a:off x="471750" y="2257923"/>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9427866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Road network cleaner</a:t>
            </a:r>
            <a:endParaRPr lang="en-US" dirty="0">
              <a:solidFill>
                <a:srgbClr val="FF6600"/>
              </a:solidFill>
              <a:latin typeface="Gill Sans"/>
              <a:cs typeface="Gill Sans"/>
            </a:endParaRPr>
          </a:p>
        </p:txBody>
      </p:sp>
      <p:sp>
        <p:nvSpPr>
          <p:cNvPr id="6" name="Rectangle 5">
            <a:extLst>
              <a:ext uri="{FF2B5EF4-FFF2-40B4-BE49-F238E27FC236}">
                <a16:creationId xmlns="" xmlns:a16="http://schemas.microsoft.com/office/drawing/2014/main" id="{3C60ECA4-F3AC-4750-9442-421FFE80BA04}"/>
              </a:ext>
            </a:extLst>
          </p:cNvPr>
          <p:cNvSpPr/>
          <p:nvPr/>
        </p:nvSpPr>
        <p:spPr>
          <a:xfrm>
            <a:off x="731936" y="1171734"/>
            <a:ext cx="2166839" cy="523220"/>
          </a:xfrm>
          <a:prstGeom prst="rect">
            <a:avLst/>
          </a:prstGeom>
        </p:spPr>
        <p:txBody>
          <a:bodyPr wrap="square">
            <a:spAutoFit/>
          </a:bodyPr>
          <a:lstStyle/>
          <a:p>
            <a:pPr marL="285750" indent="-285750">
              <a:buFont typeface="Arial" panose="020B0604020202020204" pitchFamily="34" charset="0"/>
              <a:buChar char="•"/>
            </a:pPr>
            <a:r>
              <a:rPr lang="en-GB" sz="1400" dirty="0"/>
              <a:t>Removes invalid geometries</a:t>
            </a:r>
          </a:p>
        </p:txBody>
      </p:sp>
      <p:sp>
        <p:nvSpPr>
          <p:cNvPr id="8" name="Rectangle 7">
            <a:extLst>
              <a:ext uri="{FF2B5EF4-FFF2-40B4-BE49-F238E27FC236}">
                <a16:creationId xmlns="" xmlns:a16="http://schemas.microsoft.com/office/drawing/2014/main" id="{24158D4E-B518-46B6-AA71-67D6F46D60AD}"/>
              </a:ext>
            </a:extLst>
          </p:cNvPr>
          <p:cNvSpPr/>
          <p:nvPr/>
        </p:nvSpPr>
        <p:spPr>
          <a:xfrm>
            <a:off x="742354" y="2342062"/>
            <a:ext cx="1891393" cy="523220"/>
          </a:xfrm>
          <a:prstGeom prst="rect">
            <a:avLst/>
          </a:prstGeom>
        </p:spPr>
        <p:txBody>
          <a:bodyPr wrap="square">
            <a:spAutoFit/>
          </a:bodyPr>
          <a:lstStyle/>
          <a:p>
            <a:pPr marL="285750" indent="-285750">
              <a:buFont typeface="Arial" panose="020B0604020202020204" pitchFamily="34" charset="0"/>
              <a:buChar char="•"/>
            </a:pPr>
            <a:r>
              <a:rPr lang="en-GB" sz="1400" dirty="0"/>
              <a:t>Removes point geometries</a:t>
            </a:r>
          </a:p>
        </p:txBody>
      </p:sp>
      <p:sp>
        <p:nvSpPr>
          <p:cNvPr id="9" name="Rectangle 8">
            <a:extLst>
              <a:ext uri="{FF2B5EF4-FFF2-40B4-BE49-F238E27FC236}">
                <a16:creationId xmlns="" xmlns:a16="http://schemas.microsoft.com/office/drawing/2014/main" id="{2E118474-942E-4A39-A4E6-39FA7093766C}"/>
              </a:ext>
            </a:extLst>
          </p:cNvPr>
          <p:cNvSpPr/>
          <p:nvPr/>
        </p:nvSpPr>
        <p:spPr>
          <a:xfrm>
            <a:off x="729570" y="1756898"/>
            <a:ext cx="2169205" cy="523220"/>
          </a:xfrm>
          <a:prstGeom prst="rect">
            <a:avLst/>
          </a:prstGeom>
        </p:spPr>
        <p:txBody>
          <a:bodyPr wrap="square">
            <a:spAutoFit/>
          </a:bodyPr>
          <a:lstStyle/>
          <a:p>
            <a:pPr marL="285750" indent="-285750">
              <a:buFont typeface="Arial" panose="020B0604020202020204" pitchFamily="34" charset="0"/>
              <a:buChar char="•"/>
            </a:pPr>
            <a:r>
              <a:rPr lang="en-GB" sz="1400" dirty="0"/>
              <a:t>Breaks multi-part geometries</a:t>
            </a:r>
          </a:p>
        </p:txBody>
      </p:sp>
      <p:sp>
        <p:nvSpPr>
          <p:cNvPr id="10" name="Rectangle 9">
            <a:extLst>
              <a:ext uri="{FF2B5EF4-FFF2-40B4-BE49-F238E27FC236}">
                <a16:creationId xmlns="" xmlns:a16="http://schemas.microsoft.com/office/drawing/2014/main" id="{6860CC38-945D-4A05-813E-5A48E9597828}"/>
              </a:ext>
            </a:extLst>
          </p:cNvPr>
          <p:cNvSpPr/>
          <p:nvPr/>
        </p:nvSpPr>
        <p:spPr>
          <a:xfrm>
            <a:off x="2875577" y="1150912"/>
            <a:ext cx="7537665" cy="523220"/>
          </a:xfrm>
          <a:prstGeom prst="rect">
            <a:avLst/>
          </a:prstGeom>
        </p:spPr>
        <p:txBody>
          <a:bodyPr wrap="square">
            <a:spAutoFit/>
          </a:bodyPr>
          <a:lstStyle/>
          <a:p>
            <a:pPr marL="285750" indent="-285750">
              <a:buFont typeface="Arial" panose="020B0604020202020204" pitchFamily="34" charset="0"/>
              <a:buChar char="•"/>
            </a:pPr>
            <a:r>
              <a:rPr lang="en-GB" sz="1400" dirty="0"/>
              <a:t>Breaks geometries at self intersection (1), at shared vertices (2) and where they touch endpoints of other lines (3). </a:t>
            </a:r>
          </a:p>
        </p:txBody>
      </p:sp>
      <p:sp>
        <p:nvSpPr>
          <p:cNvPr id="14" name="Rectangle 13">
            <a:extLst>
              <a:ext uri="{FF2B5EF4-FFF2-40B4-BE49-F238E27FC236}">
                <a16:creationId xmlns="" xmlns:a16="http://schemas.microsoft.com/office/drawing/2014/main" id="{824F8C3F-4C67-4D50-97CB-EEB2BBCFECBB}"/>
              </a:ext>
            </a:extLst>
          </p:cNvPr>
          <p:cNvSpPr/>
          <p:nvPr/>
        </p:nvSpPr>
        <p:spPr>
          <a:xfrm>
            <a:off x="2906203" y="5170456"/>
            <a:ext cx="6083482" cy="307777"/>
          </a:xfrm>
          <a:prstGeom prst="rect">
            <a:avLst/>
          </a:prstGeom>
        </p:spPr>
        <p:txBody>
          <a:bodyPr wrap="square">
            <a:spAutoFit/>
          </a:bodyPr>
          <a:lstStyle/>
          <a:p>
            <a:pPr marL="285750" indent="-285750">
              <a:buFont typeface="Arial" panose="020B0604020202020204" pitchFamily="34" charset="0"/>
              <a:buChar char="•"/>
            </a:pPr>
            <a:r>
              <a:rPr lang="en-GB" sz="1400" dirty="0"/>
              <a:t>Merges lines between intersections</a:t>
            </a:r>
          </a:p>
        </p:txBody>
      </p:sp>
      <p:sp>
        <p:nvSpPr>
          <p:cNvPr id="16" name="Rectangle 15">
            <a:extLst>
              <a:ext uri="{FF2B5EF4-FFF2-40B4-BE49-F238E27FC236}">
                <a16:creationId xmlns="" xmlns:a16="http://schemas.microsoft.com/office/drawing/2014/main" id="{261C4643-BF92-463B-839A-4882578CB116}"/>
              </a:ext>
            </a:extLst>
          </p:cNvPr>
          <p:cNvSpPr/>
          <p:nvPr/>
        </p:nvSpPr>
        <p:spPr>
          <a:xfrm>
            <a:off x="2906203" y="3199958"/>
            <a:ext cx="7390322" cy="523220"/>
          </a:xfrm>
          <a:prstGeom prst="rect">
            <a:avLst/>
          </a:prstGeom>
        </p:spPr>
        <p:txBody>
          <a:bodyPr wrap="square">
            <a:spAutoFit/>
          </a:bodyPr>
          <a:lstStyle/>
          <a:p>
            <a:pPr marL="285750" indent="-285750">
              <a:buFont typeface="Arial" panose="020B0604020202020204" pitchFamily="34" charset="0"/>
              <a:buChar char="•"/>
            </a:pPr>
            <a:r>
              <a:rPr lang="en-GB" sz="1400" dirty="0"/>
              <a:t>Removes duplicate and  overlapping (1) geometries, closed polylines that do not connect to any other line (2) and isolated lines (3).</a:t>
            </a:r>
          </a:p>
        </p:txBody>
      </p:sp>
      <p:grpSp>
        <p:nvGrpSpPr>
          <p:cNvPr id="50" name="Group 49">
            <a:extLst>
              <a:ext uri="{FF2B5EF4-FFF2-40B4-BE49-F238E27FC236}">
                <a16:creationId xmlns="" xmlns:a16="http://schemas.microsoft.com/office/drawing/2014/main" id="{5410ACC3-A245-4DF3-AEB5-2B2A18A745CF}"/>
              </a:ext>
            </a:extLst>
          </p:cNvPr>
          <p:cNvGrpSpPr/>
          <p:nvPr/>
        </p:nvGrpSpPr>
        <p:grpSpPr>
          <a:xfrm>
            <a:off x="3300992" y="5485509"/>
            <a:ext cx="1440000" cy="1440002"/>
            <a:chOff x="3300992" y="5485509"/>
            <a:chExt cx="1440000" cy="1440002"/>
          </a:xfrm>
        </p:grpSpPr>
        <p:pic>
          <p:nvPicPr>
            <p:cNvPr id="44" name="Picture 43">
              <a:extLst>
                <a:ext uri="{FF2B5EF4-FFF2-40B4-BE49-F238E27FC236}">
                  <a16:creationId xmlns="" xmlns:a16="http://schemas.microsoft.com/office/drawing/2014/main" id="{75B0CA9D-4669-43C0-AA2A-0CFAEBF25D66}"/>
                </a:ext>
              </a:extLst>
            </p:cNvPr>
            <p:cNvPicPr>
              <a:picLocks noChangeAspect="1"/>
            </p:cNvPicPr>
            <p:nvPr/>
          </p:nvPicPr>
          <p:blipFill rotWithShape="1">
            <a:blip r:embed="rId2"/>
            <a:srcRect l="4315" t="3591" b="9463"/>
            <a:stretch/>
          </p:blipFill>
          <p:spPr>
            <a:xfrm>
              <a:off x="3300992" y="5485509"/>
              <a:ext cx="1440000" cy="1432723"/>
            </a:xfrm>
            <a:prstGeom prst="rect">
              <a:avLst/>
            </a:prstGeom>
          </p:spPr>
        </p:pic>
        <p:sp>
          <p:nvSpPr>
            <p:cNvPr id="21" name="Rectangle 20">
              <a:extLst>
                <a:ext uri="{FF2B5EF4-FFF2-40B4-BE49-F238E27FC236}">
                  <a16:creationId xmlns="" xmlns:a16="http://schemas.microsoft.com/office/drawing/2014/main" id="{B4B3DF36-08FD-462C-B033-5E759A0BFEC4}"/>
                </a:ext>
              </a:extLst>
            </p:cNvPr>
            <p:cNvSpPr/>
            <p:nvPr/>
          </p:nvSpPr>
          <p:spPr bwMode="auto">
            <a:xfrm>
              <a:off x="3300992" y="5485511"/>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grpSp>
      <p:grpSp>
        <p:nvGrpSpPr>
          <p:cNvPr id="49" name="Group 48">
            <a:extLst>
              <a:ext uri="{FF2B5EF4-FFF2-40B4-BE49-F238E27FC236}">
                <a16:creationId xmlns="" xmlns:a16="http://schemas.microsoft.com/office/drawing/2014/main" id="{DA667F80-9949-45E3-A9DE-EDE71F1AB339}"/>
              </a:ext>
            </a:extLst>
          </p:cNvPr>
          <p:cNvGrpSpPr/>
          <p:nvPr/>
        </p:nvGrpSpPr>
        <p:grpSpPr>
          <a:xfrm>
            <a:off x="4893504" y="3723178"/>
            <a:ext cx="1440001" cy="1440000"/>
            <a:chOff x="4893504" y="3723178"/>
            <a:chExt cx="1440001" cy="1440000"/>
          </a:xfrm>
        </p:grpSpPr>
        <p:pic>
          <p:nvPicPr>
            <p:cNvPr id="38" name="Picture 37">
              <a:extLst>
                <a:ext uri="{FF2B5EF4-FFF2-40B4-BE49-F238E27FC236}">
                  <a16:creationId xmlns="" xmlns:a16="http://schemas.microsoft.com/office/drawing/2014/main" id="{EC02EFAF-EF7A-4A1C-8E1A-DAD3FB477E5A}"/>
                </a:ext>
              </a:extLst>
            </p:cNvPr>
            <p:cNvPicPr>
              <a:picLocks noChangeAspect="1"/>
            </p:cNvPicPr>
            <p:nvPr/>
          </p:nvPicPr>
          <p:blipFill rotWithShape="1">
            <a:blip r:embed="rId3"/>
            <a:srcRect l="15366" r="19053"/>
            <a:stretch/>
          </p:blipFill>
          <p:spPr>
            <a:xfrm>
              <a:off x="4893504" y="3730454"/>
              <a:ext cx="1440001" cy="1432723"/>
            </a:xfrm>
            <a:prstGeom prst="rect">
              <a:avLst/>
            </a:prstGeom>
          </p:spPr>
        </p:pic>
        <p:sp>
          <p:nvSpPr>
            <p:cNvPr id="22" name="Rectangle 21">
              <a:extLst>
                <a:ext uri="{FF2B5EF4-FFF2-40B4-BE49-F238E27FC236}">
                  <a16:creationId xmlns="" xmlns:a16="http://schemas.microsoft.com/office/drawing/2014/main" id="{4F22A577-9976-4049-973B-A008A75483F2}"/>
                </a:ext>
              </a:extLst>
            </p:cNvPr>
            <p:cNvSpPr/>
            <p:nvPr/>
          </p:nvSpPr>
          <p:spPr bwMode="auto">
            <a:xfrm>
              <a:off x="4893505" y="3723178"/>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grpSp>
      <p:grpSp>
        <p:nvGrpSpPr>
          <p:cNvPr id="3" name="Group 2">
            <a:extLst>
              <a:ext uri="{FF2B5EF4-FFF2-40B4-BE49-F238E27FC236}">
                <a16:creationId xmlns="" xmlns:a16="http://schemas.microsoft.com/office/drawing/2014/main" id="{3D4A988A-A2C0-49D6-B6B9-CF1942092A97}"/>
              </a:ext>
            </a:extLst>
          </p:cNvPr>
          <p:cNvGrpSpPr/>
          <p:nvPr/>
        </p:nvGrpSpPr>
        <p:grpSpPr>
          <a:xfrm>
            <a:off x="1108560" y="2983940"/>
            <a:ext cx="1440001" cy="1440000"/>
            <a:chOff x="766537" y="2803338"/>
            <a:chExt cx="1440001" cy="1440000"/>
          </a:xfrm>
        </p:grpSpPr>
        <p:pic>
          <p:nvPicPr>
            <p:cNvPr id="2" name="Picture 1">
              <a:extLst>
                <a:ext uri="{FF2B5EF4-FFF2-40B4-BE49-F238E27FC236}">
                  <a16:creationId xmlns="" xmlns:a16="http://schemas.microsoft.com/office/drawing/2014/main" id="{571EFC8C-FD9D-4010-8A3C-DACDA8747EDF}"/>
                </a:ext>
              </a:extLst>
            </p:cNvPr>
            <p:cNvPicPr>
              <a:picLocks noChangeAspect="1"/>
            </p:cNvPicPr>
            <p:nvPr/>
          </p:nvPicPr>
          <p:blipFill rotWithShape="1">
            <a:blip r:embed="rId4"/>
            <a:srcRect l="20666" t="27372" r="33591" b="24177"/>
            <a:stretch/>
          </p:blipFill>
          <p:spPr>
            <a:xfrm>
              <a:off x="766537" y="2803338"/>
              <a:ext cx="1440001" cy="1439846"/>
            </a:xfrm>
            <a:prstGeom prst="rect">
              <a:avLst/>
            </a:prstGeom>
          </p:spPr>
        </p:pic>
        <p:sp>
          <p:nvSpPr>
            <p:cNvPr id="23" name="Rectangle 22">
              <a:extLst>
                <a:ext uri="{FF2B5EF4-FFF2-40B4-BE49-F238E27FC236}">
                  <a16:creationId xmlns="" xmlns:a16="http://schemas.microsoft.com/office/drawing/2014/main" id="{A644A1CA-AEA4-499B-9604-0985B1033648}"/>
                </a:ext>
              </a:extLst>
            </p:cNvPr>
            <p:cNvSpPr/>
            <p:nvPr/>
          </p:nvSpPr>
          <p:spPr bwMode="auto">
            <a:xfrm>
              <a:off x="766538" y="2803338"/>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grpSp>
      <p:grpSp>
        <p:nvGrpSpPr>
          <p:cNvPr id="48" name="Group 47">
            <a:extLst>
              <a:ext uri="{FF2B5EF4-FFF2-40B4-BE49-F238E27FC236}">
                <a16:creationId xmlns="" xmlns:a16="http://schemas.microsoft.com/office/drawing/2014/main" id="{27931D26-67A8-444A-B7AC-E0A4586C2ACD}"/>
              </a:ext>
            </a:extLst>
          </p:cNvPr>
          <p:cNvGrpSpPr/>
          <p:nvPr/>
        </p:nvGrpSpPr>
        <p:grpSpPr>
          <a:xfrm>
            <a:off x="3300992" y="3730453"/>
            <a:ext cx="1440000" cy="1440003"/>
            <a:chOff x="3300992" y="3730453"/>
            <a:chExt cx="1440000" cy="1440003"/>
          </a:xfrm>
        </p:grpSpPr>
        <p:pic>
          <p:nvPicPr>
            <p:cNvPr id="41" name="Picture 40">
              <a:extLst>
                <a:ext uri="{FF2B5EF4-FFF2-40B4-BE49-F238E27FC236}">
                  <a16:creationId xmlns="" xmlns:a16="http://schemas.microsoft.com/office/drawing/2014/main" id="{A5677721-B342-45A7-AF6A-45F883AD5800}"/>
                </a:ext>
              </a:extLst>
            </p:cNvPr>
            <p:cNvPicPr>
              <a:picLocks noChangeAspect="1"/>
            </p:cNvPicPr>
            <p:nvPr/>
          </p:nvPicPr>
          <p:blipFill rotWithShape="1">
            <a:blip r:embed="rId5"/>
            <a:srcRect l="9128" r="5473"/>
            <a:stretch/>
          </p:blipFill>
          <p:spPr>
            <a:xfrm>
              <a:off x="3300992" y="3730453"/>
              <a:ext cx="1416501" cy="1440003"/>
            </a:xfrm>
            <a:prstGeom prst="rect">
              <a:avLst/>
            </a:prstGeom>
          </p:spPr>
        </p:pic>
        <p:sp>
          <p:nvSpPr>
            <p:cNvPr id="25" name="Rectangle 24">
              <a:extLst>
                <a:ext uri="{FF2B5EF4-FFF2-40B4-BE49-F238E27FC236}">
                  <a16:creationId xmlns="" xmlns:a16="http://schemas.microsoft.com/office/drawing/2014/main" id="{2A15BA60-6DE5-4F2E-97DA-3ADE1F400809}"/>
                </a:ext>
              </a:extLst>
            </p:cNvPr>
            <p:cNvSpPr/>
            <p:nvPr/>
          </p:nvSpPr>
          <p:spPr bwMode="auto">
            <a:xfrm>
              <a:off x="3300992" y="3730456"/>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grpSp>
      <p:sp>
        <p:nvSpPr>
          <p:cNvPr id="27" name="Rectangle 26">
            <a:extLst>
              <a:ext uri="{FF2B5EF4-FFF2-40B4-BE49-F238E27FC236}">
                <a16:creationId xmlns="" xmlns:a16="http://schemas.microsoft.com/office/drawing/2014/main" id="{16BD8CDB-FBCB-49A7-9C03-255863FDA37C}"/>
              </a:ext>
            </a:extLst>
          </p:cNvPr>
          <p:cNvSpPr/>
          <p:nvPr/>
        </p:nvSpPr>
        <p:spPr>
          <a:xfrm>
            <a:off x="729570" y="740458"/>
            <a:ext cx="2166839" cy="369332"/>
          </a:xfrm>
          <a:prstGeom prst="rect">
            <a:avLst/>
          </a:prstGeom>
        </p:spPr>
        <p:txBody>
          <a:bodyPr wrap="square">
            <a:spAutoFit/>
          </a:bodyPr>
          <a:lstStyle/>
          <a:p>
            <a:r>
              <a:rPr lang="en-GB" sz="1800" b="1" dirty="0"/>
              <a:t>Geometry </a:t>
            </a:r>
          </a:p>
        </p:txBody>
      </p:sp>
      <p:sp>
        <p:nvSpPr>
          <p:cNvPr id="28" name="Rectangle 27">
            <a:extLst>
              <a:ext uri="{FF2B5EF4-FFF2-40B4-BE49-F238E27FC236}">
                <a16:creationId xmlns="" xmlns:a16="http://schemas.microsoft.com/office/drawing/2014/main" id="{318A607F-8145-402A-89AF-39477C12CF72}"/>
              </a:ext>
            </a:extLst>
          </p:cNvPr>
          <p:cNvSpPr/>
          <p:nvPr/>
        </p:nvSpPr>
        <p:spPr>
          <a:xfrm>
            <a:off x="2875577" y="699180"/>
            <a:ext cx="2166839" cy="369332"/>
          </a:xfrm>
          <a:prstGeom prst="rect">
            <a:avLst/>
          </a:prstGeom>
        </p:spPr>
        <p:txBody>
          <a:bodyPr wrap="square">
            <a:spAutoFit/>
          </a:bodyPr>
          <a:lstStyle/>
          <a:p>
            <a:r>
              <a:rPr lang="en-GB" sz="1800" b="1" dirty="0"/>
              <a:t>Topology  </a:t>
            </a:r>
          </a:p>
        </p:txBody>
      </p:sp>
      <p:grpSp>
        <p:nvGrpSpPr>
          <p:cNvPr id="47" name="Group 46">
            <a:extLst>
              <a:ext uri="{FF2B5EF4-FFF2-40B4-BE49-F238E27FC236}">
                <a16:creationId xmlns="" xmlns:a16="http://schemas.microsoft.com/office/drawing/2014/main" id="{91376391-C01F-4E85-B768-8A818BD080DA}"/>
              </a:ext>
            </a:extLst>
          </p:cNvPr>
          <p:cNvGrpSpPr/>
          <p:nvPr/>
        </p:nvGrpSpPr>
        <p:grpSpPr>
          <a:xfrm>
            <a:off x="4893505" y="1684295"/>
            <a:ext cx="1440764" cy="1440000"/>
            <a:chOff x="4893505" y="1684295"/>
            <a:chExt cx="1440764" cy="1440000"/>
          </a:xfrm>
        </p:grpSpPr>
        <p:pic>
          <p:nvPicPr>
            <p:cNvPr id="5" name="Picture 4">
              <a:extLst>
                <a:ext uri="{FF2B5EF4-FFF2-40B4-BE49-F238E27FC236}">
                  <a16:creationId xmlns="" xmlns:a16="http://schemas.microsoft.com/office/drawing/2014/main" id="{37FD5756-0EF7-4B7C-A297-A57B90440C65}"/>
                </a:ext>
              </a:extLst>
            </p:cNvPr>
            <p:cNvPicPr>
              <a:picLocks noChangeAspect="1"/>
            </p:cNvPicPr>
            <p:nvPr/>
          </p:nvPicPr>
          <p:blipFill rotWithShape="1">
            <a:blip r:embed="rId6"/>
            <a:srcRect l="9573"/>
            <a:stretch/>
          </p:blipFill>
          <p:spPr>
            <a:xfrm>
              <a:off x="4893505" y="1691862"/>
              <a:ext cx="1440764" cy="1422270"/>
            </a:xfrm>
            <a:prstGeom prst="rect">
              <a:avLst/>
            </a:prstGeom>
          </p:spPr>
        </p:pic>
        <p:sp>
          <p:nvSpPr>
            <p:cNvPr id="18" name="Rectangle 17">
              <a:extLst>
                <a:ext uri="{FF2B5EF4-FFF2-40B4-BE49-F238E27FC236}">
                  <a16:creationId xmlns="" xmlns:a16="http://schemas.microsoft.com/office/drawing/2014/main" id="{93E6F6A6-9173-41D4-B483-D7703015C8D5}"/>
                </a:ext>
              </a:extLst>
            </p:cNvPr>
            <p:cNvSpPr/>
            <p:nvPr/>
          </p:nvSpPr>
          <p:spPr bwMode="auto">
            <a:xfrm>
              <a:off x="4893505" y="1684295"/>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sp>
          <p:nvSpPr>
            <p:cNvPr id="11" name="TextBox 10">
              <a:extLst>
                <a:ext uri="{FF2B5EF4-FFF2-40B4-BE49-F238E27FC236}">
                  <a16:creationId xmlns="" xmlns:a16="http://schemas.microsoft.com/office/drawing/2014/main" id="{E37B33BF-D389-45DB-B95F-24D15983863F}"/>
                </a:ext>
              </a:extLst>
            </p:cNvPr>
            <p:cNvSpPr txBox="1"/>
            <p:nvPr/>
          </p:nvSpPr>
          <p:spPr>
            <a:xfrm rot="19072534">
              <a:off x="5431676" y="2273363"/>
              <a:ext cx="173909" cy="276999"/>
            </a:xfrm>
            <a:prstGeom prst="rect">
              <a:avLst/>
            </a:prstGeom>
            <a:noFill/>
          </p:spPr>
          <p:txBody>
            <a:bodyPr wrap="square" rtlCol="0">
              <a:spAutoFit/>
            </a:bodyPr>
            <a:lstStyle/>
            <a:p>
              <a:r>
                <a:rPr lang="en-GB" sz="1200" b="1" dirty="0">
                  <a:solidFill>
                    <a:srgbClr val="FF0000"/>
                  </a:solidFill>
                </a:rPr>
                <a:t>x</a:t>
              </a:r>
            </a:p>
          </p:txBody>
        </p:sp>
      </p:grpSp>
      <p:grpSp>
        <p:nvGrpSpPr>
          <p:cNvPr id="46" name="Group 45">
            <a:extLst>
              <a:ext uri="{FF2B5EF4-FFF2-40B4-BE49-F238E27FC236}">
                <a16:creationId xmlns="" xmlns:a16="http://schemas.microsoft.com/office/drawing/2014/main" id="{98B94C06-3B38-461B-9836-F37733FC9D6F}"/>
              </a:ext>
            </a:extLst>
          </p:cNvPr>
          <p:cNvGrpSpPr/>
          <p:nvPr/>
        </p:nvGrpSpPr>
        <p:grpSpPr>
          <a:xfrm>
            <a:off x="6509517" y="1674132"/>
            <a:ext cx="1440388" cy="1457730"/>
            <a:chOff x="6509517" y="1674132"/>
            <a:chExt cx="1440388" cy="1457730"/>
          </a:xfrm>
        </p:grpSpPr>
        <p:pic>
          <p:nvPicPr>
            <p:cNvPr id="17" name="Picture 16">
              <a:extLst>
                <a:ext uri="{FF2B5EF4-FFF2-40B4-BE49-F238E27FC236}">
                  <a16:creationId xmlns="" xmlns:a16="http://schemas.microsoft.com/office/drawing/2014/main" id="{C3947B42-8065-4D0D-9845-588B3953A0EF}"/>
                </a:ext>
              </a:extLst>
            </p:cNvPr>
            <p:cNvPicPr>
              <a:picLocks noChangeAspect="1"/>
            </p:cNvPicPr>
            <p:nvPr/>
          </p:nvPicPr>
          <p:blipFill rotWithShape="1">
            <a:blip r:embed="rId7"/>
            <a:srcRect l="19161" t="22178"/>
            <a:stretch/>
          </p:blipFill>
          <p:spPr>
            <a:xfrm>
              <a:off x="6509517" y="1674132"/>
              <a:ext cx="1440388" cy="1457730"/>
            </a:xfrm>
            <a:prstGeom prst="rect">
              <a:avLst/>
            </a:prstGeom>
          </p:spPr>
        </p:pic>
        <p:sp>
          <p:nvSpPr>
            <p:cNvPr id="29" name="Rectangle 28">
              <a:extLst>
                <a:ext uri="{FF2B5EF4-FFF2-40B4-BE49-F238E27FC236}">
                  <a16:creationId xmlns="" xmlns:a16="http://schemas.microsoft.com/office/drawing/2014/main" id="{B00F2A73-EFBD-46D8-AE7B-6B4A8330101E}"/>
                </a:ext>
              </a:extLst>
            </p:cNvPr>
            <p:cNvSpPr/>
            <p:nvPr/>
          </p:nvSpPr>
          <p:spPr bwMode="auto">
            <a:xfrm>
              <a:off x="6509517" y="1691862"/>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sp>
          <p:nvSpPr>
            <p:cNvPr id="31" name="TextBox 30">
              <a:extLst>
                <a:ext uri="{FF2B5EF4-FFF2-40B4-BE49-F238E27FC236}">
                  <a16:creationId xmlns="" xmlns:a16="http://schemas.microsoft.com/office/drawing/2014/main" id="{A25D2334-A362-4910-8F68-BE8EE3E2903F}"/>
                </a:ext>
              </a:extLst>
            </p:cNvPr>
            <p:cNvSpPr txBox="1"/>
            <p:nvPr/>
          </p:nvSpPr>
          <p:spPr>
            <a:xfrm rot="19072534">
              <a:off x="7363776" y="1880009"/>
              <a:ext cx="173909" cy="276999"/>
            </a:xfrm>
            <a:prstGeom prst="rect">
              <a:avLst/>
            </a:prstGeom>
            <a:noFill/>
          </p:spPr>
          <p:txBody>
            <a:bodyPr wrap="square" rtlCol="0">
              <a:spAutoFit/>
            </a:bodyPr>
            <a:lstStyle/>
            <a:p>
              <a:r>
                <a:rPr lang="en-GB" sz="1200" b="1" dirty="0">
                  <a:solidFill>
                    <a:srgbClr val="FF0000"/>
                  </a:solidFill>
                </a:rPr>
                <a:t>x</a:t>
              </a:r>
            </a:p>
          </p:txBody>
        </p:sp>
      </p:grpSp>
      <p:grpSp>
        <p:nvGrpSpPr>
          <p:cNvPr id="45" name="Group 44">
            <a:extLst>
              <a:ext uri="{FF2B5EF4-FFF2-40B4-BE49-F238E27FC236}">
                <a16:creationId xmlns="" xmlns:a16="http://schemas.microsoft.com/office/drawing/2014/main" id="{E5BFE29E-2F8F-4A6E-8DAB-DAA7BD7802DF}"/>
              </a:ext>
            </a:extLst>
          </p:cNvPr>
          <p:cNvGrpSpPr/>
          <p:nvPr/>
        </p:nvGrpSpPr>
        <p:grpSpPr>
          <a:xfrm>
            <a:off x="3277493" y="1697646"/>
            <a:ext cx="1440000" cy="1440000"/>
            <a:chOff x="3277493" y="1697646"/>
            <a:chExt cx="1440000" cy="1440000"/>
          </a:xfrm>
        </p:grpSpPr>
        <p:pic>
          <p:nvPicPr>
            <p:cNvPr id="34" name="Picture 33">
              <a:extLst>
                <a:ext uri="{FF2B5EF4-FFF2-40B4-BE49-F238E27FC236}">
                  <a16:creationId xmlns="" xmlns:a16="http://schemas.microsoft.com/office/drawing/2014/main" id="{38AEAA83-C624-485A-93F0-3ECC4DFB2B83}"/>
                </a:ext>
              </a:extLst>
            </p:cNvPr>
            <p:cNvPicPr>
              <a:picLocks noChangeAspect="1"/>
            </p:cNvPicPr>
            <p:nvPr/>
          </p:nvPicPr>
          <p:blipFill rotWithShape="1">
            <a:blip r:embed="rId8"/>
            <a:srcRect l="16591" t="27433" r="12609" b="15271"/>
            <a:stretch/>
          </p:blipFill>
          <p:spPr>
            <a:xfrm>
              <a:off x="3300992" y="1715254"/>
              <a:ext cx="1416501" cy="1398878"/>
            </a:xfrm>
            <a:prstGeom prst="rect">
              <a:avLst/>
            </a:prstGeom>
          </p:spPr>
        </p:pic>
        <p:sp>
          <p:nvSpPr>
            <p:cNvPr id="19" name="Rectangle 18">
              <a:extLst>
                <a:ext uri="{FF2B5EF4-FFF2-40B4-BE49-F238E27FC236}">
                  <a16:creationId xmlns="" xmlns:a16="http://schemas.microsoft.com/office/drawing/2014/main" id="{7DBC441E-6774-4EF8-B5C8-4320134A5962}"/>
                </a:ext>
              </a:extLst>
            </p:cNvPr>
            <p:cNvSpPr/>
            <p:nvPr/>
          </p:nvSpPr>
          <p:spPr bwMode="auto">
            <a:xfrm>
              <a:off x="3277493" y="1697646"/>
              <a:ext cx="1440000" cy="1440000"/>
            </a:xfrm>
            <a:prstGeom prst="rect">
              <a:avLst/>
            </a:prstGeom>
            <a:no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042988"/>
              <a:endParaRPr lang="en-GB"/>
            </a:p>
          </p:txBody>
        </p:sp>
        <p:sp>
          <p:nvSpPr>
            <p:cNvPr id="33" name="TextBox 32">
              <a:extLst>
                <a:ext uri="{FF2B5EF4-FFF2-40B4-BE49-F238E27FC236}">
                  <a16:creationId xmlns="" xmlns:a16="http://schemas.microsoft.com/office/drawing/2014/main" id="{03CBA04A-4B12-426D-9A89-A7EA46C68838}"/>
                </a:ext>
              </a:extLst>
            </p:cNvPr>
            <p:cNvSpPr txBox="1"/>
            <p:nvPr/>
          </p:nvSpPr>
          <p:spPr>
            <a:xfrm rot="19072534">
              <a:off x="3753032" y="2137497"/>
              <a:ext cx="173909" cy="276999"/>
            </a:xfrm>
            <a:prstGeom prst="rect">
              <a:avLst/>
            </a:prstGeom>
            <a:noFill/>
          </p:spPr>
          <p:txBody>
            <a:bodyPr wrap="square" rtlCol="0">
              <a:spAutoFit/>
            </a:bodyPr>
            <a:lstStyle/>
            <a:p>
              <a:r>
                <a:rPr lang="en-GB" sz="1200" b="1" dirty="0">
                  <a:solidFill>
                    <a:srgbClr val="FF0000"/>
                  </a:solidFill>
                </a:rPr>
                <a:t>x</a:t>
              </a:r>
            </a:p>
          </p:txBody>
        </p:sp>
      </p:grpSp>
      <p:grpSp>
        <p:nvGrpSpPr>
          <p:cNvPr id="37" name="Group 36">
            <a:extLst>
              <a:ext uri="{FF2B5EF4-FFF2-40B4-BE49-F238E27FC236}">
                <a16:creationId xmlns="" xmlns:a16="http://schemas.microsoft.com/office/drawing/2014/main" id="{356B675A-302B-4803-9A4F-C918C5416B68}"/>
              </a:ext>
            </a:extLst>
          </p:cNvPr>
          <p:cNvGrpSpPr/>
          <p:nvPr/>
        </p:nvGrpSpPr>
        <p:grpSpPr>
          <a:xfrm>
            <a:off x="6486018" y="3723178"/>
            <a:ext cx="1440001" cy="1440001"/>
            <a:chOff x="6486018" y="3723178"/>
            <a:chExt cx="1440001" cy="1440001"/>
          </a:xfrm>
        </p:grpSpPr>
        <p:pic>
          <p:nvPicPr>
            <p:cNvPr id="35" name="Picture 34">
              <a:extLst>
                <a:ext uri="{FF2B5EF4-FFF2-40B4-BE49-F238E27FC236}">
                  <a16:creationId xmlns="" xmlns:a16="http://schemas.microsoft.com/office/drawing/2014/main" id="{F45627FC-5DA8-4B4C-9C2D-A9208219E970}"/>
                </a:ext>
              </a:extLst>
            </p:cNvPr>
            <p:cNvPicPr>
              <a:picLocks noChangeAspect="1"/>
            </p:cNvPicPr>
            <p:nvPr/>
          </p:nvPicPr>
          <p:blipFill rotWithShape="1">
            <a:blip r:embed="rId9"/>
            <a:srcRect l="2532" r="1565"/>
            <a:stretch/>
          </p:blipFill>
          <p:spPr>
            <a:xfrm>
              <a:off x="6486019" y="3733483"/>
              <a:ext cx="1440000" cy="1429696"/>
            </a:xfrm>
            <a:prstGeom prst="rect">
              <a:avLst/>
            </a:prstGeom>
          </p:spPr>
        </p:pic>
        <p:sp>
          <p:nvSpPr>
            <p:cNvPr id="36" name="Rectangle 35">
              <a:extLst>
                <a:ext uri="{FF2B5EF4-FFF2-40B4-BE49-F238E27FC236}">
                  <a16:creationId xmlns="" xmlns:a16="http://schemas.microsoft.com/office/drawing/2014/main" id="{BBD72949-FB77-41A3-98DB-46D4738FC9A6}"/>
                </a:ext>
              </a:extLst>
            </p:cNvPr>
            <p:cNvSpPr/>
            <p:nvPr/>
          </p:nvSpPr>
          <p:spPr bwMode="auto">
            <a:xfrm>
              <a:off x="7699799" y="4204999"/>
              <a:ext cx="226219" cy="21878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sp>
          <p:nvSpPr>
            <p:cNvPr id="24" name="Rectangle 23">
              <a:extLst>
                <a:ext uri="{FF2B5EF4-FFF2-40B4-BE49-F238E27FC236}">
                  <a16:creationId xmlns="" xmlns:a16="http://schemas.microsoft.com/office/drawing/2014/main" id="{3325B07C-2B07-4704-9EEA-1E6607ADC55E}"/>
                </a:ext>
              </a:extLst>
            </p:cNvPr>
            <p:cNvSpPr/>
            <p:nvPr/>
          </p:nvSpPr>
          <p:spPr bwMode="auto">
            <a:xfrm>
              <a:off x="6486018" y="3723178"/>
              <a:ext cx="1440000" cy="144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grpSp>
      <p:sp>
        <p:nvSpPr>
          <p:cNvPr id="39" name="Oval 38"/>
          <p:cNvSpPr>
            <a:spLocks noChangeAspect="1"/>
          </p:cNvSpPr>
          <p:nvPr/>
        </p:nvSpPr>
        <p:spPr bwMode="auto">
          <a:xfrm>
            <a:off x="471750" y="2257923"/>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4978973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E2BCBE01-5788-4B45-A7D0-3F5B23FB46AF}"/>
              </a:ext>
            </a:extLst>
          </p:cNvPr>
          <p:cNvPicPr>
            <a:picLocks noChangeAspect="1"/>
          </p:cNvPicPr>
          <p:nvPr/>
        </p:nvPicPr>
        <p:blipFill>
          <a:blip r:embed="rId2"/>
          <a:stretch>
            <a:fillRect/>
          </a:stretch>
        </p:blipFill>
        <p:spPr>
          <a:xfrm>
            <a:off x="783873" y="709613"/>
            <a:ext cx="2894810" cy="3878593"/>
          </a:xfrm>
          <a:prstGeom prst="rect">
            <a:avLst/>
          </a:prstGeom>
        </p:spPr>
      </p:pic>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Road network cleaner</a:t>
            </a:r>
            <a:endParaRPr lang="en-US" dirty="0">
              <a:solidFill>
                <a:srgbClr val="FF6600"/>
              </a:solidFill>
              <a:latin typeface="Gill Sans"/>
              <a:cs typeface="Gill Sans"/>
            </a:endParaRPr>
          </a:p>
        </p:txBody>
      </p:sp>
      <p:sp>
        <p:nvSpPr>
          <p:cNvPr id="6" name="Rectangle 5">
            <a:extLst>
              <a:ext uri="{FF2B5EF4-FFF2-40B4-BE49-F238E27FC236}">
                <a16:creationId xmlns="" xmlns:a16="http://schemas.microsoft.com/office/drawing/2014/main" id="{79D2CE86-9490-4BF0-ABA1-C7B0B2D4AD6E}"/>
              </a:ext>
            </a:extLst>
          </p:cNvPr>
          <p:cNvSpPr/>
          <p:nvPr/>
        </p:nvSpPr>
        <p:spPr>
          <a:xfrm>
            <a:off x="5345113" y="709613"/>
            <a:ext cx="4951412" cy="4339650"/>
          </a:xfrm>
          <a:prstGeom prst="rect">
            <a:avLst/>
          </a:prstGeom>
        </p:spPr>
        <p:txBody>
          <a:bodyPr wrap="square">
            <a:spAutoFit/>
          </a:bodyPr>
          <a:lstStyle/>
          <a:p>
            <a:r>
              <a:rPr lang="en-GB" sz="1200" b="1" dirty="0">
                <a:solidFill>
                  <a:srgbClr val="24292E"/>
                </a:solidFill>
                <a:latin typeface="Arial" panose="020B0604020202020204" pitchFamily="34" charset="0"/>
                <a:cs typeface="Arial" panose="020B0604020202020204" pitchFamily="34" charset="0"/>
              </a:rPr>
              <a:t>Input layer </a:t>
            </a:r>
            <a:r>
              <a:rPr lang="en-GB" sz="1200" dirty="0">
                <a:solidFill>
                  <a:srgbClr val="24292E"/>
                </a:solidFill>
                <a:latin typeface="Arial" panose="020B0604020202020204" pitchFamily="34" charset="0"/>
                <a:cs typeface="Arial" panose="020B0604020202020204" pitchFamily="34" charset="0"/>
              </a:rPr>
              <a:t>Choose RCL map to clean. The input can be any QGIS layer. </a:t>
            </a:r>
          </a:p>
          <a:p>
            <a:r>
              <a:rPr lang="en-GB" sz="1200" dirty="0">
                <a:solidFill>
                  <a:srgbClr val="24292E"/>
                </a:solidFill>
                <a:latin typeface="Arial" panose="020B0604020202020204" pitchFamily="34" charset="0"/>
                <a:cs typeface="Arial" panose="020B0604020202020204" pitchFamily="34" charset="0"/>
              </a:rPr>
              <a:t>	</a:t>
            </a: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Snap endpoints </a:t>
            </a:r>
            <a:r>
              <a:rPr lang="en-GB" sz="1200" dirty="0">
                <a:solidFill>
                  <a:srgbClr val="24292E"/>
                </a:solidFill>
                <a:latin typeface="Arial" panose="020B0604020202020204" pitchFamily="34" charset="0"/>
                <a:cs typeface="Arial" panose="020B0604020202020204" pitchFamily="34" charset="0"/>
              </a:rPr>
              <a:t>The user can specify a decimal precision of the coordinates</a:t>
            </a:r>
          </a:p>
          <a:p>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Output layers </a:t>
            </a:r>
            <a:r>
              <a:rPr lang="en-GB" sz="1200" dirty="0">
                <a:solidFill>
                  <a:srgbClr val="24292E"/>
                </a:solidFill>
                <a:latin typeface="Arial" panose="020B0604020202020204" pitchFamily="34" charset="0"/>
                <a:cs typeface="Arial" panose="020B0604020202020204" pitchFamily="34" charset="0"/>
              </a:rPr>
              <a:t>The user can choose between a memory QGIS layer a shapefile or a </a:t>
            </a:r>
            <a:r>
              <a:rPr lang="en-GB" sz="1200" dirty="0" err="1">
                <a:solidFill>
                  <a:srgbClr val="24292E"/>
                </a:solidFill>
                <a:latin typeface="Arial" panose="020B0604020202020204" pitchFamily="34" charset="0"/>
                <a:cs typeface="Arial" panose="020B0604020202020204" pitchFamily="34" charset="0"/>
              </a:rPr>
              <a:t>PostGIS</a:t>
            </a:r>
            <a:r>
              <a:rPr lang="en-GB" sz="1200" dirty="0">
                <a:solidFill>
                  <a:srgbClr val="24292E"/>
                </a:solidFill>
                <a:latin typeface="Arial" panose="020B0604020202020204" pitchFamily="34" charset="0"/>
                <a:cs typeface="Arial" panose="020B0604020202020204" pitchFamily="34" charset="0"/>
              </a:rPr>
              <a:t> database layer. </a:t>
            </a:r>
          </a:p>
          <a:p>
            <a:endParaRPr lang="en-GB" sz="1200"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Load error layer </a:t>
            </a:r>
            <a:r>
              <a:rPr lang="en-GB" sz="1200" dirty="0">
                <a:solidFill>
                  <a:srgbClr val="24292E"/>
                </a:solidFill>
                <a:latin typeface="Arial" panose="020B0604020202020204" pitchFamily="34" charset="0"/>
                <a:cs typeface="Arial" panose="020B0604020202020204" pitchFamily="34" charset="0"/>
              </a:rPr>
              <a:t>The errors that have been corrected by the plugin can be loaded as a memory layer. </a:t>
            </a:r>
          </a:p>
          <a:p>
            <a:pPr marL="171450" indent="-171450">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Load unlinks layer </a:t>
            </a:r>
            <a:r>
              <a:rPr lang="en-GB" sz="1200" dirty="0">
                <a:solidFill>
                  <a:srgbClr val="24292E"/>
                </a:solidFill>
                <a:latin typeface="Arial" panose="020B0604020202020204" pitchFamily="34" charset="0"/>
                <a:cs typeface="Arial" panose="020B0604020202020204" pitchFamily="34" charset="0"/>
              </a:rPr>
              <a:t>There is an option to create a memory unlinks layer where the lines of the input layer cross. However, unlinks should be verified by the user as RCL may represent differently unlinked lines.</a:t>
            </a:r>
          </a:p>
          <a:p>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Info</a:t>
            </a:r>
            <a:r>
              <a:rPr lang="en-GB" sz="1200" dirty="0">
                <a:solidFill>
                  <a:srgbClr val="24292E"/>
                </a:solidFill>
                <a:latin typeface="Arial" panose="020B0604020202020204" pitchFamily="34" charset="0"/>
                <a:cs typeface="Arial" panose="020B0604020202020204" pitchFamily="34" charset="0"/>
              </a:rPr>
              <a:t> See which topological errors are corrected. </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Run</a:t>
            </a:r>
            <a:r>
              <a:rPr lang="en-GB" sz="1200" dirty="0">
                <a:solidFill>
                  <a:srgbClr val="24292E"/>
                </a:solidFill>
                <a:latin typeface="Arial" panose="020B0604020202020204" pitchFamily="34" charset="0"/>
                <a:cs typeface="Arial" panose="020B0604020202020204" pitchFamily="34" charset="0"/>
              </a:rPr>
              <a:t> Pressing run will perform the cleaning of the selected map </a:t>
            </a:r>
          </a:p>
          <a:p>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Cancel</a:t>
            </a:r>
            <a:r>
              <a:rPr lang="en-GB" sz="1200" dirty="0">
                <a:solidFill>
                  <a:srgbClr val="24292E"/>
                </a:solidFill>
                <a:latin typeface="Arial" panose="020B0604020202020204" pitchFamily="34" charset="0"/>
                <a:cs typeface="Arial" panose="020B0604020202020204" pitchFamily="34" charset="0"/>
              </a:rPr>
              <a:t> Pressing close will close and terminate the Road network cleaner</a:t>
            </a:r>
            <a:endParaRPr lang="en-GB" sz="1200" b="0" i="0" dirty="0">
              <a:solidFill>
                <a:srgbClr val="24292E"/>
              </a:solidFill>
              <a:effectLst/>
              <a:latin typeface="Arial" panose="020B0604020202020204" pitchFamily="34" charset="0"/>
              <a:cs typeface="Arial" panose="020B0604020202020204" pitchFamily="34" charset="0"/>
            </a:endParaRPr>
          </a:p>
        </p:txBody>
      </p:sp>
      <p:cxnSp>
        <p:nvCxnSpPr>
          <p:cNvPr id="9" name="Connector: Elbow 8">
            <a:extLst>
              <a:ext uri="{FF2B5EF4-FFF2-40B4-BE49-F238E27FC236}">
                <a16:creationId xmlns="" xmlns:a16="http://schemas.microsoft.com/office/drawing/2014/main" id="{86C6530D-C771-419F-99DB-B7C805554B07}"/>
              </a:ext>
            </a:extLst>
          </p:cNvPr>
          <p:cNvCxnSpPr>
            <a:cxnSpLocks/>
          </p:cNvCxnSpPr>
          <p:nvPr/>
        </p:nvCxnSpPr>
        <p:spPr bwMode="auto">
          <a:xfrm>
            <a:off x="1324303" y="4403834"/>
            <a:ext cx="3134256" cy="184372"/>
          </a:xfrm>
          <a:prstGeom prst="bentConnector4">
            <a:avLst>
              <a:gd name="adj1" fmla="val 377"/>
              <a:gd name="adj2" fmla="val 480516"/>
            </a:avLst>
          </a:prstGeom>
          <a:solidFill>
            <a:schemeClr val="accent1"/>
          </a:solidFill>
          <a:ln w="19050" cap="flat" cmpd="sng" algn="ctr">
            <a:solidFill>
              <a:srgbClr val="0072D6"/>
            </a:solidFill>
            <a:prstDash val="solid"/>
            <a:round/>
            <a:headEnd type="none" w="med" len="med"/>
            <a:tailEnd type="triangle"/>
          </a:ln>
          <a:effectLst/>
        </p:spPr>
      </p:cxnSp>
      <p:pic>
        <p:nvPicPr>
          <p:cNvPr id="14" name="Picture 13">
            <a:extLst>
              <a:ext uri="{FF2B5EF4-FFF2-40B4-BE49-F238E27FC236}">
                <a16:creationId xmlns="" xmlns:a16="http://schemas.microsoft.com/office/drawing/2014/main" id="{A5CFB32B-4463-47BF-9239-93A03D7EA592}"/>
              </a:ext>
            </a:extLst>
          </p:cNvPr>
          <p:cNvPicPr>
            <a:picLocks noChangeAspect="1"/>
          </p:cNvPicPr>
          <p:nvPr/>
        </p:nvPicPr>
        <p:blipFill>
          <a:blip r:embed="rId3"/>
          <a:stretch>
            <a:fillRect/>
          </a:stretch>
        </p:blipFill>
        <p:spPr>
          <a:xfrm>
            <a:off x="3768725" y="1797381"/>
            <a:ext cx="1362075" cy="2790825"/>
          </a:xfrm>
          <a:prstGeom prst="rect">
            <a:avLst/>
          </a:prstGeom>
        </p:spPr>
      </p:pic>
      <p:sp>
        <p:nvSpPr>
          <p:cNvPr id="8" name="Oval 7"/>
          <p:cNvSpPr>
            <a:spLocks noChangeAspect="1"/>
          </p:cNvSpPr>
          <p:nvPr/>
        </p:nvSpPr>
        <p:spPr bwMode="auto">
          <a:xfrm>
            <a:off x="471750" y="2257923"/>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4571034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Road network cleaner</a:t>
            </a:r>
            <a:endParaRPr lang="en-US" dirty="0">
              <a:solidFill>
                <a:srgbClr val="FF6600"/>
              </a:solidFill>
              <a:latin typeface="Gill Sans"/>
              <a:cs typeface="Gill Sans"/>
            </a:endParaRPr>
          </a:p>
        </p:txBody>
      </p:sp>
      <p:pic>
        <p:nvPicPr>
          <p:cNvPr id="15" name="Picture 14">
            <a:extLst>
              <a:ext uri="{FF2B5EF4-FFF2-40B4-BE49-F238E27FC236}">
                <a16:creationId xmlns="" xmlns:a16="http://schemas.microsoft.com/office/drawing/2014/main" id="{C94A8E7C-2EAE-4795-AE92-F0040ED9E926}"/>
              </a:ext>
            </a:extLst>
          </p:cNvPr>
          <p:cNvPicPr>
            <a:picLocks noChangeAspect="1"/>
          </p:cNvPicPr>
          <p:nvPr/>
        </p:nvPicPr>
        <p:blipFill>
          <a:blip r:embed="rId2"/>
          <a:stretch>
            <a:fillRect/>
          </a:stretch>
        </p:blipFill>
        <p:spPr>
          <a:xfrm>
            <a:off x="818220" y="709612"/>
            <a:ext cx="4067688" cy="2876009"/>
          </a:xfrm>
          <a:prstGeom prst="rect">
            <a:avLst/>
          </a:prstGeom>
        </p:spPr>
      </p:pic>
      <p:pic>
        <p:nvPicPr>
          <p:cNvPr id="16" name="Picture 15">
            <a:extLst>
              <a:ext uri="{FF2B5EF4-FFF2-40B4-BE49-F238E27FC236}">
                <a16:creationId xmlns="" xmlns:a16="http://schemas.microsoft.com/office/drawing/2014/main" id="{66D77CA2-766F-43EA-83BF-6B6A2EDE5D15}"/>
              </a:ext>
            </a:extLst>
          </p:cNvPr>
          <p:cNvPicPr>
            <a:picLocks noChangeAspect="1"/>
          </p:cNvPicPr>
          <p:nvPr/>
        </p:nvPicPr>
        <p:blipFill>
          <a:blip r:embed="rId3"/>
          <a:stretch>
            <a:fillRect/>
          </a:stretch>
        </p:blipFill>
        <p:spPr>
          <a:xfrm>
            <a:off x="818219" y="3772946"/>
            <a:ext cx="2954995" cy="1911448"/>
          </a:xfrm>
          <a:prstGeom prst="rect">
            <a:avLst/>
          </a:prstGeom>
        </p:spPr>
      </p:pic>
      <p:sp>
        <p:nvSpPr>
          <p:cNvPr id="5" name="Rectangle 4">
            <a:extLst>
              <a:ext uri="{FF2B5EF4-FFF2-40B4-BE49-F238E27FC236}">
                <a16:creationId xmlns="" xmlns:a16="http://schemas.microsoft.com/office/drawing/2014/main" id="{A60245CC-A101-433E-8003-F4959B8D6D86}"/>
              </a:ext>
            </a:extLst>
          </p:cNvPr>
          <p:cNvSpPr/>
          <p:nvPr/>
        </p:nvSpPr>
        <p:spPr>
          <a:xfrm>
            <a:off x="5345113" y="709613"/>
            <a:ext cx="4951412" cy="2677656"/>
          </a:xfrm>
          <a:prstGeom prst="rect">
            <a:avLst/>
          </a:prstGeom>
        </p:spPr>
        <p:txBody>
          <a:bodyPr wrap="square">
            <a:spAutoFit/>
          </a:bodyPr>
          <a:lstStyle/>
          <a:p>
            <a:r>
              <a:rPr lang="en-GB" sz="1200" b="1" dirty="0">
                <a:solidFill>
                  <a:srgbClr val="24292E"/>
                </a:solidFill>
                <a:latin typeface="Arial" panose="020B0604020202020204" pitchFamily="34" charset="0"/>
                <a:cs typeface="Arial" panose="020B0604020202020204" pitchFamily="34" charset="0"/>
              </a:rPr>
              <a:t>Shapefile </a:t>
            </a:r>
          </a:p>
          <a:p>
            <a:pPr marL="171450" indent="-171450">
              <a:buFont typeface="Arial" panose="020B0604020202020204" pitchFamily="34" charset="0"/>
              <a:buChar char="•"/>
            </a:pPr>
            <a:endParaRPr lang="en-GB" sz="1200" b="1"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Save output file: </a:t>
            </a:r>
            <a:r>
              <a:rPr lang="en-GB" sz="1200" dirty="0">
                <a:solidFill>
                  <a:srgbClr val="24292E"/>
                </a:solidFill>
                <a:latin typeface="Arial" panose="020B0604020202020204" pitchFamily="34" charset="0"/>
                <a:cs typeface="Arial" panose="020B0604020202020204" pitchFamily="34" charset="0"/>
              </a:rPr>
              <a:t>Select the location you wish to save the cleaned shapefile. </a:t>
            </a:r>
          </a:p>
          <a:p>
            <a:endParaRPr lang="en-GB" sz="1200" dirty="0">
              <a:solidFill>
                <a:srgbClr val="24292E"/>
              </a:solidFill>
              <a:latin typeface="Arial" panose="020B0604020202020204" pitchFamily="34" charset="0"/>
              <a:cs typeface="Arial" panose="020B0604020202020204" pitchFamily="34" charset="0"/>
            </a:endParaRPr>
          </a:p>
          <a:p>
            <a:endParaRPr lang="en-GB" sz="1200" dirty="0">
              <a:solidFill>
                <a:srgbClr val="24292E"/>
              </a:solidFill>
              <a:latin typeface="Arial" panose="020B0604020202020204" pitchFamily="34" charset="0"/>
              <a:cs typeface="Arial" panose="020B0604020202020204" pitchFamily="34" charset="0"/>
            </a:endParaRPr>
          </a:p>
          <a:p>
            <a:r>
              <a:rPr lang="en-GB" sz="1200" b="1" dirty="0" err="1">
                <a:solidFill>
                  <a:srgbClr val="24292E"/>
                </a:solidFill>
                <a:latin typeface="Arial" panose="020B0604020202020204" pitchFamily="34" charset="0"/>
                <a:cs typeface="Arial" panose="020B0604020202020204" pitchFamily="34" charset="0"/>
              </a:rPr>
              <a:t>PostGIS</a:t>
            </a:r>
            <a:r>
              <a:rPr lang="en-GB" sz="1200" b="1" dirty="0">
                <a:solidFill>
                  <a:srgbClr val="24292E"/>
                </a:solidFill>
                <a:latin typeface="Arial" panose="020B0604020202020204" pitchFamily="34" charset="0"/>
                <a:cs typeface="Arial" panose="020B0604020202020204" pitchFamily="34" charset="0"/>
              </a:rPr>
              <a:t> layer </a:t>
            </a:r>
          </a:p>
          <a:p>
            <a:endParaRPr lang="en-GB" sz="1200" b="1"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Database</a:t>
            </a:r>
            <a:r>
              <a:rPr lang="en-GB" sz="1200" dirty="0">
                <a:solidFill>
                  <a:srgbClr val="24292E"/>
                </a:solidFill>
                <a:latin typeface="Arial" panose="020B0604020202020204" pitchFamily="34" charset="0"/>
                <a:cs typeface="Arial" panose="020B0604020202020204" pitchFamily="34" charset="0"/>
              </a:rPr>
              <a:t> Select the database where to save the cleaned layer</a:t>
            </a:r>
          </a:p>
          <a:p>
            <a:pPr marL="171450" indent="-171450">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Schema</a:t>
            </a:r>
            <a:r>
              <a:rPr lang="en-GB" sz="1200" dirty="0">
                <a:solidFill>
                  <a:srgbClr val="24292E"/>
                </a:solidFill>
                <a:latin typeface="Arial" panose="020B0604020202020204" pitchFamily="34" charset="0"/>
                <a:cs typeface="Arial" panose="020B0604020202020204" pitchFamily="34" charset="0"/>
              </a:rPr>
              <a:t> Select the schema where to save the cleaned layer</a:t>
            </a:r>
          </a:p>
          <a:p>
            <a:pPr marL="171450" indent="-171450">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1" dirty="0">
                <a:solidFill>
                  <a:srgbClr val="24292E"/>
                </a:solidFill>
                <a:latin typeface="Arial" panose="020B0604020202020204" pitchFamily="34" charset="0"/>
                <a:cs typeface="Arial" panose="020B0604020202020204" pitchFamily="34" charset="0"/>
              </a:rPr>
              <a:t>Table name </a:t>
            </a:r>
            <a:r>
              <a:rPr lang="en-GB" sz="1200" dirty="0">
                <a:solidFill>
                  <a:srgbClr val="24292E"/>
                </a:solidFill>
                <a:latin typeface="Arial" panose="020B0604020202020204" pitchFamily="34" charset="0"/>
                <a:cs typeface="Arial" panose="020B0604020202020204" pitchFamily="34" charset="0"/>
              </a:rPr>
              <a:t>Specify the table name of the cleaned layer or leave it as default (‘cleaned’)</a:t>
            </a:r>
            <a:endParaRPr lang="en-GB" sz="1200" b="0" i="0" dirty="0">
              <a:solidFill>
                <a:srgbClr val="24292E"/>
              </a:solidFill>
              <a:effectLst/>
              <a:latin typeface="Arial" panose="020B0604020202020204" pitchFamily="34" charset="0"/>
              <a:cs typeface="Arial" panose="020B0604020202020204" pitchFamily="34" charset="0"/>
            </a:endParaRPr>
          </a:p>
        </p:txBody>
      </p:sp>
      <p:sp>
        <p:nvSpPr>
          <p:cNvPr id="6" name="Oval 5"/>
          <p:cNvSpPr>
            <a:spLocks noChangeAspect="1"/>
          </p:cNvSpPr>
          <p:nvPr/>
        </p:nvSpPr>
        <p:spPr bwMode="auto">
          <a:xfrm>
            <a:off x="471750" y="2257923"/>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3915138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Cleaning RCL maps</a:t>
            </a:r>
            <a:endParaRPr lang="en-US" dirty="0">
              <a:solidFill>
                <a:srgbClr val="FF6600"/>
              </a:solidFill>
              <a:latin typeface="Gill Sans"/>
              <a:cs typeface="Gill Sans"/>
            </a:endParaRPr>
          </a:p>
        </p:txBody>
      </p:sp>
      <p:sp>
        <p:nvSpPr>
          <p:cNvPr id="5" name="Rectangle 4"/>
          <p:cNvSpPr/>
          <p:nvPr/>
        </p:nvSpPr>
        <p:spPr>
          <a:xfrm>
            <a:off x="797825" y="1273389"/>
            <a:ext cx="1271051" cy="276999"/>
          </a:xfrm>
          <a:prstGeom prst="rect">
            <a:avLst/>
          </a:prstGeom>
        </p:spPr>
        <p:txBody>
          <a:bodyPr wrap="none">
            <a:spAutoFit/>
          </a:bodyPr>
          <a:lstStyle/>
          <a:p>
            <a:r>
              <a:rPr lang="en-US" sz="1200" dirty="0" err="1" smtClean="0"/>
              <a:t>OpenStreetMap</a:t>
            </a:r>
            <a:endParaRPr lang="en-US" sz="12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1854" y="1585913"/>
            <a:ext cx="4810459" cy="3401750"/>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2420" y="1585913"/>
            <a:ext cx="4810458" cy="3401750"/>
          </a:xfrm>
          <a:prstGeom prst="rect">
            <a:avLst/>
          </a:prstGeom>
        </p:spPr>
      </p:pic>
      <p:sp>
        <p:nvSpPr>
          <p:cNvPr id="10" name="Rectangle 9"/>
          <p:cNvSpPr/>
          <p:nvPr/>
        </p:nvSpPr>
        <p:spPr>
          <a:xfrm>
            <a:off x="797825" y="4972864"/>
            <a:ext cx="518366" cy="276999"/>
          </a:xfrm>
          <a:prstGeom prst="rect">
            <a:avLst/>
          </a:prstGeom>
        </p:spPr>
        <p:txBody>
          <a:bodyPr wrap="none">
            <a:spAutoFit/>
          </a:bodyPr>
          <a:lstStyle/>
          <a:p>
            <a:r>
              <a:rPr lang="en-US" sz="1200" dirty="0" smtClean="0"/>
              <a:t>input</a:t>
            </a:r>
            <a:endParaRPr lang="en-US" sz="1200" dirty="0"/>
          </a:p>
        </p:txBody>
      </p:sp>
      <p:sp>
        <p:nvSpPr>
          <p:cNvPr id="12" name="Rectangle 11"/>
          <p:cNvSpPr/>
          <p:nvPr/>
        </p:nvSpPr>
        <p:spPr>
          <a:xfrm>
            <a:off x="5446025" y="1298789"/>
            <a:ext cx="1313806" cy="276999"/>
          </a:xfrm>
          <a:prstGeom prst="rect">
            <a:avLst/>
          </a:prstGeom>
        </p:spPr>
        <p:txBody>
          <a:bodyPr wrap="none">
            <a:spAutoFit/>
          </a:bodyPr>
          <a:lstStyle/>
          <a:p>
            <a:r>
              <a:rPr lang="en-US" sz="1200" dirty="0" smtClean="0"/>
              <a:t>OS Open Roads</a:t>
            </a:r>
            <a:endParaRPr lang="en-US" sz="1200" dirty="0"/>
          </a:p>
        </p:txBody>
      </p:sp>
      <p:sp>
        <p:nvSpPr>
          <p:cNvPr id="13" name="Rectangle 12"/>
          <p:cNvSpPr/>
          <p:nvPr/>
        </p:nvSpPr>
        <p:spPr>
          <a:xfrm>
            <a:off x="5484125" y="4972864"/>
            <a:ext cx="518366" cy="276999"/>
          </a:xfrm>
          <a:prstGeom prst="rect">
            <a:avLst/>
          </a:prstGeom>
        </p:spPr>
        <p:txBody>
          <a:bodyPr wrap="none">
            <a:spAutoFit/>
          </a:bodyPr>
          <a:lstStyle/>
          <a:p>
            <a:r>
              <a:rPr lang="en-US" sz="1200" dirty="0" smtClean="0"/>
              <a:t>input</a:t>
            </a:r>
            <a:endParaRPr lang="en-US" sz="1200" dirty="0"/>
          </a:p>
        </p:txBody>
      </p:sp>
      <p:sp>
        <p:nvSpPr>
          <p:cNvPr id="11" name="Oval 10"/>
          <p:cNvSpPr>
            <a:spLocks noChangeAspect="1"/>
          </p:cNvSpPr>
          <p:nvPr/>
        </p:nvSpPr>
        <p:spPr bwMode="auto">
          <a:xfrm>
            <a:off x="471750" y="2257923"/>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6971607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Cleaning RCL maps</a:t>
            </a:r>
            <a:endParaRPr lang="en-US" dirty="0">
              <a:solidFill>
                <a:srgbClr val="FF6600"/>
              </a:solidFill>
              <a:latin typeface="Gill Sans"/>
              <a:cs typeface="Gill Sans"/>
            </a:endParaRPr>
          </a:p>
        </p:txBody>
      </p:sp>
      <p:sp>
        <p:nvSpPr>
          <p:cNvPr id="5" name="Rectangle 4"/>
          <p:cNvSpPr/>
          <p:nvPr/>
        </p:nvSpPr>
        <p:spPr>
          <a:xfrm>
            <a:off x="797825" y="1273389"/>
            <a:ext cx="1271051" cy="276999"/>
          </a:xfrm>
          <a:prstGeom prst="rect">
            <a:avLst/>
          </a:prstGeom>
        </p:spPr>
        <p:txBody>
          <a:bodyPr wrap="none">
            <a:spAutoFit/>
          </a:bodyPr>
          <a:lstStyle/>
          <a:p>
            <a:r>
              <a:rPr lang="en-US" sz="1200" dirty="0" err="1" smtClean="0"/>
              <a:t>OpenStreetMap</a:t>
            </a:r>
            <a:endParaRPr lang="en-US" sz="12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1854" y="1585913"/>
            <a:ext cx="4810458" cy="3401750"/>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2420" y="1585913"/>
            <a:ext cx="4810458" cy="3401749"/>
          </a:xfrm>
          <a:prstGeom prst="rect">
            <a:avLst/>
          </a:prstGeom>
        </p:spPr>
      </p:pic>
      <p:sp>
        <p:nvSpPr>
          <p:cNvPr id="10" name="Rectangle 9"/>
          <p:cNvSpPr/>
          <p:nvPr/>
        </p:nvSpPr>
        <p:spPr>
          <a:xfrm>
            <a:off x="797825" y="4972864"/>
            <a:ext cx="586519" cy="276999"/>
          </a:xfrm>
          <a:prstGeom prst="rect">
            <a:avLst/>
          </a:prstGeom>
        </p:spPr>
        <p:txBody>
          <a:bodyPr wrap="none">
            <a:spAutoFit/>
          </a:bodyPr>
          <a:lstStyle/>
          <a:p>
            <a:r>
              <a:rPr lang="en-US" sz="1200" dirty="0" smtClean="0"/>
              <a:t>errors</a:t>
            </a:r>
            <a:endParaRPr lang="en-US" sz="1200" dirty="0"/>
          </a:p>
        </p:txBody>
      </p:sp>
      <p:sp>
        <p:nvSpPr>
          <p:cNvPr id="12" name="Rectangle 11"/>
          <p:cNvSpPr/>
          <p:nvPr/>
        </p:nvSpPr>
        <p:spPr>
          <a:xfrm>
            <a:off x="5446025" y="1298789"/>
            <a:ext cx="1313806" cy="276999"/>
          </a:xfrm>
          <a:prstGeom prst="rect">
            <a:avLst/>
          </a:prstGeom>
        </p:spPr>
        <p:txBody>
          <a:bodyPr wrap="none">
            <a:spAutoFit/>
          </a:bodyPr>
          <a:lstStyle/>
          <a:p>
            <a:r>
              <a:rPr lang="en-US" sz="1200" dirty="0" smtClean="0"/>
              <a:t>OS Open Roads</a:t>
            </a:r>
            <a:endParaRPr lang="en-US" sz="1200" dirty="0"/>
          </a:p>
        </p:txBody>
      </p:sp>
      <p:sp>
        <p:nvSpPr>
          <p:cNvPr id="13" name="Rectangle 12"/>
          <p:cNvSpPr/>
          <p:nvPr/>
        </p:nvSpPr>
        <p:spPr>
          <a:xfrm>
            <a:off x="5484125" y="4972864"/>
            <a:ext cx="586519" cy="276999"/>
          </a:xfrm>
          <a:prstGeom prst="rect">
            <a:avLst/>
          </a:prstGeom>
        </p:spPr>
        <p:txBody>
          <a:bodyPr wrap="none">
            <a:spAutoFit/>
          </a:bodyPr>
          <a:lstStyle/>
          <a:p>
            <a:r>
              <a:rPr lang="en-US" sz="1200" dirty="0" smtClean="0"/>
              <a:t>errors</a:t>
            </a:r>
            <a:endParaRPr lang="en-US" sz="1200" dirty="0"/>
          </a:p>
        </p:txBody>
      </p:sp>
      <p:sp>
        <p:nvSpPr>
          <p:cNvPr id="11" name="Oval 10"/>
          <p:cNvSpPr>
            <a:spLocks noChangeAspect="1"/>
          </p:cNvSpPr>
          <p:nvPr/>
        </p:nvSpPr>
        <p:spPr bwMode="auto">
          <a:xfrm>
            <a:off x="471750" y="2257923"/>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773208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Cleaning RCL maps</a:t>
            </a:r>
            <a:endParaRPr lang="en-US" dirty="0">
              <a:solidFill>
                <a:srgbClr val="FF6600"/>
              </a:solidFill>
              <a:latin typeface="Gill Sans"/>
              <a:cs typeface="Gill Sans"/>
            </a:endParaRPr>
          </a:p>
        </p:txBody>
      </p:sp>
      <p:sp>
        <p:nvSpPr>
          <p:cNvPr id="5" name="Rectangle 4"/>
          <p:cNvSpPr/>
          <p:nvPr/>
        </p:nvSpPr>
        <p:spPr>
          <a:xfrm>
            <a:off x="797825" y="1273389"/>
            <a:ext cx="1271051" cy="276999"/>
          </a:xfrm>
          <a:prstGeom prst="rect">
            <a:avLst/>
          </a:prstGeom>
        </p:spPr>
        <p:txBody>
          <a:bodyPr wrap="none">
            <a:spAutoFit/>
          </a:bodyPr>
          <a:lstStyle/>
          <a:p>
            <a:r>
              <a:rPr lang="en-US" sz="1200" dirty="0" err="1" smtClean="0"/>
              <a:t>OpenStreetMap</a:t>
            </a:r>
            <a:endParaRPr lang="en-US" sz="12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1854" y="1585913"/>
            <a:ext cx="4810458" cy="3401750"/>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2420" y="1585913"/>
            <a:ext cx="4810458" cy="3401749"/>
          </a:xfrm>
          <a:prstGeom prst="rect">
            <a:avLst/>
          </a:prstGeom>
        </p:spPr>
      </p:pic>
      <p:sp>
        <p:nvSpPr>
          <p:cNvPr id="10" name="Rectangle 9"/>
          <p:cNvSpPr/>
          <p:nvPr/>
        </p:nvSpPr>
        <p:spPr>
          <a:xfrm>
            <a:off x="797825" y="4972864"/>
            <a:ext cx="612517" cy="276999"/>
          </a:xfrm>
          <a:prstGeom prst="rect">
            <a:avLst/>
          </a:prstGeom>
        </p:spPr>
        <p:txBody>
          <a:bodyPr wrap="none">
            <a:spAutoFit/>
          </a:bodyPr>
          <a:lstStyle/>
          <a:p>
            <a:r>
              <a:rPr lang="en-US" sz="1200" dirty="0" smtClean="0"/>
              <a:t>output</a:t>
            </a:r>
            <a:endParaRPr lang="en-US" sz="1200" dirty="0"/>
          </a:p>
        </p:txBody>
      </p:sp>
      <p:sp>
        <p:nvSpPr>
          <p:cNvPr id="12" name="Rectangle 11"/>
          <p:cNvSpPr/>
          <p:nvPr/>
        </p:nvSpPr>
        <p:spPr>
          <a:xfrm>
            <a:off x="5446025" y="1298789"/>
            <a:ext cx="1313806" cy="276999"/>
          </a:xfrm>
          <a:prstGeom prst="rect">
            <a:avLst/>
          </a:prstGeom>
        </p:spPr>
        <p:txBody>
          <a:bodyPr wrap="none">
            <a:spAutoFit/>
          </a:bodyPr>
          <a:lstStyle/>
          <a:p>
            <a:r>
              <a:rPr lang="en-US" sz="1200" dirty="0" smtClean="0"/>
              <a:t>OS Open Roads</a:t>
            </a:r>
            <a:endParaRPr lang="en-US" sz="1200" dirty="0"/>
          </a:p>
        </p:txBody>
      </p:sp>
      <p:sp>
        <p:nvSpPr>
          <p:cNvPr id="13" name="Rectangle 12"/>
          <p:cNvSpPr/>
          <p:nvPr/>
        </p:nvSpPr>
        <p:spPr>
          <a:xfrm>
            <a:off x="5484125" y="4972864"/>
            <a:ext cx="612517" cy="276999"/>
          </a:xfrm>
          <a:prstGeom prst="rect">
            <a:avLst/>
          </a:prstGeom>
        </p:spPr>
        <p:txBody>
          <a:bodyPr wrap="none">
            <a:spAutoFit/>
          </a:bodyPr>
          <a:lstStyle/>
          <a:p>
            <a:r>
              <a:rPr lang="en-US" sz="1200" dirty="0" smtClean="0"/>
              <a:t>output</a:t>
            </a:r>
            <a:endParaRPr lang="en-US" sz="1200" dirty="0"/>
          </a:p>
        </p:txBody>
      </p:sp>
      <p:sp>
        <p:nvSpPr>
          <p:cNvPr id="11" name="Oval 10"/>
          <p:cNvSpPr>
            <a:spLocks noChangeAspect="1"/>
          </p:cNvSpPr>
          <p:nvPr/>
        </p:nvSpPr>
        <p:spPr bwMode="auto">
          <a:xfrm>
            <a:off x="471750" y="2257923"/>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2992017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smtClean="0">
                <a:solidFill>
                  <a:srgbClr val="FF6600"/>
                </a:solidFill>
                <a:latin typeface="Gill Sans"/>
                <a:cs typeface="Gill Sans"/>
              </a:rPr>
              <a:t>Simplifying RCL maps</a:t>
            </a:r>
            <a:endParaRPr lang="en-US" dirty="0">
              <a:solidFill>
                <a:srgbClr val="FF6600"/>
              </a:solidFill>
              <a:latin typeface="Gill Sans"/>
              <a:cs typeface="Gill Sans"/>
            </a:endParaRPr>
          </a:p>
        </p:txBody>
      </p:sp>
      <p:sp>
        <p:nvSpPr>
          <p:cNvPr id="2" name="Rectangle 1"/>
          <p:cNvSpPr/>
          <p:nvPr/>
        </p:nvSpPr>
        <p:spPr>
          <a:xfrm>
            <a:off x="793750" y="4624041"/>
            <a:ext cx="5346700" cy="400110"/>
          </a:xfrm>
          <a:prstGeom prst="rect">
            <a:avLst/>
          </a:prstGeom>
        </p:spPr>
        <p:txBody>
          <a:bodyPr>
            <a:spAutoFit/>
          </a:bodyPr>
          <a:lstStyle/>
          <a:p>
            <a:r>
              <a:rPr lang="en-US" sz="1000" dirty="0" smtClean="0">
                <a:solidFill>
                  <a:schemeClr val="bg1">
                    <a:lumMod val="50000"/>
                  </a:schemeClr>
                </a:solidFill>
              </a:rPr>
              <a:t>Source: https</a:t>
            </a:r>
            <a:r>
              <a:rPr lang="en-US" sz="1000" dirty="0">
                <a:solidFill>
                  <a:schemeClr val="bg1">
                    <a:lumMod val="50000"/>
                  </a:schemeClr>
                </a:solidFill>
              </a:rPr>
              <a:t>://</a:t>
            </a:r>
            <a:r>
              <a:rPr lang="en-US" sz="1000" dirty="0" err="1">
                <a:solidFill>
                  <a:schemeClr val="bg1">
                    <a:lumMod val="50000"/>
                  </a:schemeClr>
                </a:solidFill>
              </a:rPr>
              <a:t>www.researchgate.net</a:t>
            </a:r>
            <a:r>
              <a:rPr lang="en-US" sz="1000" dirty="0">
                <a:solidFill>
                  <a:schemeClr val="bg1">
                    <a:lumMod val="50000"/>
                  </a:schemeClr>
                </a:solidFill>
              </a:rPr>
              <a:t>/figure/260758647_fig6_Figure-6-Simplification-of-a-polygonal-curve-with-the-Douglas-Peucker-algorithm-A</a:t>
            </a:r>
          </a:p>
        </p:txBody>
      </p:sp>
      <p:pic>
        <p:nvPicPr>
          <p:cNvPr id="5" name="Picture 4" descr="Figure-6-Simplification-of-a-polygonal-curve-with-the-Douglas-Peucker-algorithm-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300" y="1522413"/>
            <a:ext cx="5270500" cy="2997200"/>
          </a:xfrm>
          <a:prstGeom prst="rect">
            <a:avLst/>
          </a:prstGeom>
        </p:spPr>
      </p:pic>
      <p:sp>
        <p:nvSpPr>
          <p:cNvPr id="8" name="Rectangle 7"/>
          <p:cNvSpPr/>
          <p:nvPr/>
        </p:nvSpPr>
        <p:spPr>
          <a:xfrm>
            <a:off x="810525" y="1019389"/>
            <a:ext cx="3271749" cy="276999"/>
          </a:xfrm>
          <a:prstGeom prst="rect">
            <a:avLst/>
          </a:prstGeom>
        </p:spPr>
        <p:txBody>
          <a:bodyPr wrap="none">
            <a:spAutoFit/>
          </a:bodyPr>
          <a:lstStyle/>
          <a:p>
            <a:r>
              <a:rPr lang="en-US" sz="1200" b="1" dirty="0" smtClean="0"/>
              <a:t>Douglas-</a:t>
            </a:r>
            <a:r>
              <a:rPr lang="en-US" sz="1200" b="1" dirty="0" err="1" smtClean="0"/>
              <a:t>Peucker</a:t>
            </a:r>
            <a:r>
              <a:rPr lang="en-US" sz="1200" b="1" dirty="0" smtClean="0"/>
              <a:t> </a:t>
            </a:r>
            <a:r>
              <a:rPr lang="en-US" sz="1200" b="1" dirty="0" err="1" smtClean="0"/>
              <a:t>generalisation</a:t>
            </a:r>
            <a:r>
              <a:rPr lang="en-US" sz="1200" b="1" dirty="0" smtClean="0"/>
              <a:t> algorithm</a:t>
            </a:r>
            <a:endParaRPr lang="en-US" sz="1200" b="1" dirty="0"/>
          </a:p>
        </p:txBody>
      </p:sp>
      <p:sp>
        <p:nvSpPr>
          <p:cNvPr id="6" name="Oval 5"/>
          <p:cNvSpPr>
            <a:spLocks noChangeAspect="1"/>
          </p:cNvSpPr>
          <p:nvPr/>
        </p:nvSpPr>
        <p:spPr bwMode="auto">
          <a:xfrm>
            <a:off x="471750" y="2257923"/>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425026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9570" y="106790"/>
            <a:ext cx="6429829" cy="415498"/>
          </a:xfrm>
          <a:prstGeom prst="rect">
            <a:avLst/>
          </a:prstGeom>
          <a:noFill/>
        </p:spPr>
        <p:txBody>
          <a:bodyPr wrap="square" rtlCol="0">
            <a:spAutoFit/>
          </a:bodyPr>
          <a:lstStyle/>
          <a:p>
            <a:r>
              <a:rPr lang="en-US">
                <a:solidFill>
                  <a:srgbClr val="FF6600"/>
                </a:solidFill>
                <a:latin typeface="Gill Sans"/>
                <a:cs typeface="Gill Sans"/>
              </a:rPr>
              <a:t>Introduction</a:t>
            </a:r>
            <a:endParaRPr lang="en-US" dirty="0">
              <a:solidFill>
                <a:srgbClr val="FF6600"/>
              </a:solidFill>
              <a:latin typeface="Gill Sans"/>
              <a:cs typeface="Gill Sans"/>
            </a:endParaRPr>
          </a:p>
        </p:txBody>
      </p:sp>
      <p:sp>
        <p:nvSpPr>
          <p:cNvPr id="5" name="TextBox 4"/>
          <p:cNvSpPr txBox="1"/>
          <p:nvPr/>
        </p:nvSpPr>
        <p:spPr>
          <a:xfrm>
            <a:off x="5345114" y="709613"/>
            <a:ext cx="5280904" cy="5245024"/>
          </a:xfrm>
          <a:prstGeom prst="rect">
            <a:avLst/>
          </a:prstGeom>
          <a:noFill/>
        </p:spPr>
        <p:txBody>
          <a:bodyPr wrap="square" rtlCol="0">
            <a:spAutoFit/>
          </a:bodyPr>
          <a:lstStyle/>
          <a:p>
            <a:pPr>
              <a:lnSpc>
                <a:spcPct val="150000"/>
              </a:lnSpc>
            </a:pPr>
            <a:r>
              <a:rPr lang="en-GB" sz="1400" b="1" dirty="0">
                <a:latin typeface="Gill Sans"/>
                <a:cs typeface="Gill Sans"/>
              </a:rPr>
              <a:t>Objectives</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Learn how to use the 'Space Syntax Toolkit' (SST) for QGIS</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Learn about its latest features and tools</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Explore various space syntax analysis workflows in QGIS</a:t>
            </a:r>
          </a:p>
          <a:p>
            <a:pPr>
              <a:lnSpc>
                <a:spcPct val="150000"/>
              </a:lnSpc>
            </a:pPr>
            <a:endParaRPr lang="en-GB" sz="1400" dirty="0">
              <a:latin typeface="Gill Sans"/>
              <a:cs typeface="Gill Sans"/>
            </a:endParaRPr>
          </a:p>
          <a:p>
            <a:pPr>
              <a:lnSpc>
                <a:spcPct val="150000"/>
              </a:lnSpc>
            </a:pPr>
            <a:endParaRPr lang="en-GB" sz="1400" dirty="0">
              <a:latin typeface="Gill Sans"/>
              <a:cs typeface="Gill Sans"/>
            </a:endParaRPr>
          </a:p>
          <a:p>
            <a:pPr>
              <a:lnSpc>
                <a:spcPct val="150000"/>
              </a:lnSpc>
            </a:pPr>
            <a:r>
              <a:rPr lang="en-GB" sz="1400" b="1" dirty="0">
                <a:latin typeface="Gill Sans"/>
                <a:cs typeface="Gill Sans"/>
              </a:rPr>
              <a:t>Main objective is not to…</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Learn about space syntax theory and methods</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Learn about the </a:t>
            </a:r>
            <a:r>
              <a:rPr lang="en-GB" sz="1400" dirty="0" err="1">
                <a:latin typeface="Gill Sans"/>
                <a:cs typeface="Gill Sans"/>
              </a:rPr>
              <a:t>depthmapX</a:t>
            </a:r>
            <a:r>
              <a:rPr lang="en-GB" sz="1400" dirty="0">
                <a:latin typeface="Gill Sans"/>
                <a:cs typeface="Gill Sans"/>
              </a:rPr>
              <a:t> software</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Learn about specific space syntax applications in research</a:t>
            </a:r>
          </a:p>
        </p:txBody>
      </p:sp>
    </p:spTree>
    <p:extLst>
      <p:ext uri="{BB962C8B-B14F-4D97-AF65-F5344CB8AC3E}">
        <p14:creationId xmlns:p14="http://schemas.microsoft.com/office/powerpoint/2010/main" val="38391834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Simplifying RCL maps</a:t>
            </a:r>
            <a:endParaRPr lang="en-US" dirty="0">
              <a:solidFill>
                <a:srgbClr val="FF6600"/>
              </a:solidFill>
              <a:latin typeface="Gill Sans"/>
              <a:cs typeface="Gill Sans"/>
            </a:endParaRPr>
          </a:p>
        </p:txBody>
      </p:sp>
      <p:sp>
        <p:nvSpPr>
          <p:cNvPr id="8" name="Rectangle 7"/>
          <p:cNvSpPr/>
          <p:nvPr/>
        </p:nvSpPr>
        <p:spPr>
          <a:xfrm>
            <a:off x="810525" y="1019389"/>
            <a:ext cx="2202947" cy="276999"/>
          </a:xfrm>
          <a:prstGeom prst="rect">
            <a:avLst/>
          </a:prstGeom>
        </p:spPr>
        <p:txBody>
          <a:bodyPr wrap="none">
            <a:spAutoFit/>
          </a:bodyPr>
          <a:lstStyle/>
          <a:p>
            <a:r>
              <a:rPr lang="en-US" sz="1200" b="1" dirty="0" smtClean="0"/>
              <a:t>QGIS – Simplify geometries </a:t>
            </a:r>
            <a:endParaRPr lang="en-US" sz="1200" b="1" dirty="0"/>
          </a:p>
        </p:txBody>
      </p:sp>
      <p:pic>
        <p:nvPicPr>
          <p:cNvPr id="3" name="Picture 2" descr="Screen Shot 2017-06-30 at 16.14.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775" y="1536700"/>
            <a:ext cx="4916126" cy="3621063"/>
          </a:xfrm>
          <a:prstGeom prst="rect">
            <a:avLst/>
          </a:prstGeom>
        </p:spPr>
      </p:pic>
      <p:sp>
        <p:nvSpPr>
          <p:cNvPr id="5" name="Oval 4"/>
          <p:cNvSpPr>
            <a:spLocks noChangeAspect="1"/>
          </p:cNvSpPr>
          <p:nvPr/>
        </p:nvSpPr>
        <p:spPr bwMode="auto">
          <a:xfrm>
            <a:off x="471750" y="2257923"/>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555667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Simplifying RCL maps</a:t>
            </a:r>
            <a:endParaRPr lang="en-US" dirty="0">
              <a:solidFill>
                <a:srgbClr val="FF6600"/>
              </a:solidFill>
              <a:latin typeface="Gill Sans"/>
              <a:cs typeface="Gill Sans"/>
            </a:endParaRPr>
          </a:p>
        </p:txBody>
      </p:sp>
      <p:sp>
        <p:nvSpPr>
          <p:cNvPr id="5" name="Rectangle 4"/>
          <p:cNvSpPr/>
          <p:nvPr/>
        </p:nvSpPr>
        <p:spPr>
          <a:xfrm>
            <a:off x="797825" y="1273389"/>
            <a:ext cx="1271051" cy="276999"/>
          </a:xfrm>
          <a:prstGeom prst="rect">
            <a:avLst/>
          </a:prstGeom>
        </p:spPr>
        <p:txBody>
          <a:bodyPr wrap="none">
            <a:spAutoFit/>
          </a:bodyPr>
          <a:lstStyle/>
          <a:p>
            <a:r>
              <a:rPr lang="en-US" sz="1200" dirty="0" err="1" smtClean="0"/>
              <a:t>OpenStreetMap</a:t>
            </a:r>
            <a:endParaRPr lang="en-US" sz="1200" dirty="0"/>
          </a:p>
        </p:txBody>
      </p:sp>
      <p:sp>
        <p:nvSpPr>
          <p:cNvPr id="6" name="Rectangle 5"/>
          <p:cNvSpPr/>
          <p:nvPr/>
        </p:nvSpPr>
        <p:spPr>
          <a:xfrm>
            <a:off x="5632288" y="1298789"/>
            <a:ext cx="1313806" cy="276999"/>
          </a:xfrm>
          <a:prstGeom prst="rect">
            <a:avLst/>
          </a:prstGeom>
        </p:spPr>
        <p:txBody>
          <a:bodyPr wrap="none">
            <a:spAutoFit/>
          </a:bodyPr>
          <a:lstStyle/>
          <a:p>
            <a:r>
              <a:rPr lang="en-US" sz="1200" dirty="0"/>
              <a:t>OS Open </a:t>
            </a:r>
            <a:r>
              <a:rPr lang="en-US" sz="1200" dirty="0" smtClean="0"/>
              <a:t>Roads</a:t>
            </a:r>
            <a:endParaRPr lang="en-US" sz="1200" dirty="0"/>
          </a:p>
        </p:txBody>
      </p:sp>
      <p:sp>
        <p:nvSpPr>
          <p:cNvPr id="8" name="Oval 7"/>
          <p:cNvSpPr>
            <a:spLocks noChangeAspect="1"/>
          </p:cNvSpPr>
          <p:nvPr/>
        </p:nvSpPr>
        <p:spPr bwMode="auto">
          <a:xfrm>
            <a:off x="471750" y="2257923"/>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2" name="Picture 1"/>
          <p:cNvPicPr>
            <a:picLocks noChangeAspect="1"/>
          </p:cNvPicPr>
          <p:nvPr/>
        </p:nvPicPr>
        <p:blipFill>
          <a:blip r:embed="rId2"/>
          <a:stretch>
            <a:fillRect/>
          </a:stretch>
        </p:blipFill>
        <p:spPr>
          <a:xfrm>
            <a:off x="5655731" y="1676514"/>
            <a:ext cx="4914628" cy="3420000"/>
          </a:xfrm>
          <a:prstGeom prst="rect">
            <a:avLst/>
          </a:prstGeom>
        </p:spPr>
      </p:pic>
      <p:pic>
        <p:nvPicPr>
          <p:cNvPr id="3" name="Picture 2"/>
          <p:cNvPicPr>
            <a:picLocks noChangeAspect="1"/>
          </p:cNvPicPr>
          <p:nvPr/>
        </p:nvPicPr>
        <p:blipFill>
          <a:blip r:embed="rId3"/>
          <a:stretch>
            <a:fillRect/>
          </a:stretch>
        </p:blipFill>
        <p:spPr>
          <a:xfrm>
            <a:off x="761997" y="1676514"/>
            <a:ext cx="4914628" cy="3420000"/>
          </a:xfrm>
          <a:prstGeom prst="rect">
            <a:avLst/>
          </a:prstGeom>
        </p:spPr>
      </p:pic>
      <p:sp>
        <p:nvSpPr>
          <p:cNvPr id="9" name="Rectangle 8"/>
          <p:cNvSpPr/>
          <p:nvPr/>
        </p:nvSpPr>
        <p:spPr>
          <a:xfrm>
            <a:off x="797824" y="5226846"/>
            <a:ext cx="2631401" cy="276999"/>
          </a:xfrm>
          <a:prstGeom prst="rect">
            <a:avLst/>
          </a:prstGeom>
        </p:spPr>
        <p:txBody>
          <a:bodyPr wrap="square">
            <a:spAutoFit/>
          </a:bodyPr>
          <a:lstStyle/>
          <a:p>
            <a:r>
              <a:rPr lang="en-US" sz="1200" dirty="0" smtClean="0"/>
              <a:t>Simplification threshold 10</a:t>
            </a:r>
            <a:endParaRPr lang="en-US" sz="1200" dirty="0"/>
          </a:p>
        </p:txBody>
      </p:sp>
      <p:sp>
        <p:nvSpPr>
          <p:cNvPr id="10" name="Rectangle 9"/>
          <p:cNvSpPr/>
          <p:nvPr/>
        </p:nvSpPr>
        <p:spPr>
          <a:xfrm>
            <a:off x="5779375" y="5226846"/>
            <a:ext cx="2631401" cy="276999"/>
          </a:xfrm>
          <a:prstGeom prst="rect">
            <a:avLst/>
          </a:prstGeom>
        </p:spPr>
        <p:txBody>
          <a:bodyPr wrap="square">
            <a:spAutoFit/>
          </a:bodyPr>
          <a:lstStyle/>
          <a:p>
            <a:r>
              <a:rPr lang="en-US" sz="1200" dirty="0" smtClean="0"/>
              <a:t>Simplification threshold 10</a:t>
            </a:r>
            <a:endParaRPr lang="en-US" sz="1200" dirty="0"/>
          </a:p>
        </p:txBody>
      </p:sp>
    </p:spTree>
    <p:extLst>
      <p:ext uri="{BB962C8B-B14F-4D97-AF65-F5344CB8AC3E}">
        <p14:creationId xmlns:p14="http://schemas.microsoft.com/office/powerpoint/2010/main" val="2342840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Simplifying RCL maps</a:t>
            </a:r>
            <a:endParaRPr lang="en-US" dirty="0">
              <a:solidFill>
                <a:srgbClr val="FF6600"/>
              </a:solidFill>
              <a:latin typeface="Gill Sans"/>
              <a:cs typeface="Gill Sans"/>
            </a:endParaRPr>
          </a:p>
        </p:txBody>
      </p:sp>
      <p:sp>
        <p:nvSpPr>
          <p:cNvPr id="5" name="Rectangle 4"/>
          <p:cNvSpPr/>
          <p:nvPr/>
        </p:nvSpPr>
        <p:spPr>
          <a:xfrm>
            <a:off x="797825" y="1273389"/>
            <a:ext cx="1271051" cy="276999"/>
          </a:xfrm>
          <a:prstGeom prst="rect">
            <a:avLst/>
          </a:prstGeom>
        </p:spPr>
        <p:txBody>
          <a:bodyPr wrap="none">
            <a:spAutoFit/>
          </a:bodyPr>
          <a:lstStyle/>
          <a:p>
            <a:r>
              <a:rPr lang="en-US" sz="1200" dirty="0" err="1" smtClean="0"/>
              <a:t>OpenStreetMap</a:t>
            </a:r>
            <a:endParaRPr lang="en-US" sz="1200" dirty="0"/>
          </a:p>
        </p:txBody>
      </p:sp>
      <p:sp>
        <p:nvSpPr>
          <p:cNvPr id="6" name="Rectangle 5"/>
          <p:cNvSpPr/>
          <p:nvPr/>
        </p:nvSpPr>
        <p:spPr>
          <a:xfrm>
            <a:off x="5632288" y="1298789"/>
            <a:ext cx="1313806" cy="276999"/>
          </a:xfrm>
          <a:prstGeom prst="rect">
            <a:avLst/>
          </a:prstGeom>
        </p:spPr>
        <p:txBody>
          <a:bodyPr wrap="none">
            <a:spAutoFit/>
          </a:bodyPr>
          <a:lstStyle/>
          <a:p>
            <a:r>
              <a:rPr lang="en-US" sz="1200" dirty="0"/>
              <a:t>OS Open </a:t>
            </a:r>
            <a:r>
              <a:rPr lang="en-US" sz="1200" dirty="0" smtClean="0"/>
              <a:t>Roads</a:t>
            </a:r>
            <a:endParaRPr lang="en-US" sz="1200" dirty="0"/>
          </a:p>
        </p:txBody>
      </p:sp>
      <p:sp>
        <p:nvSpPr>
          <p:cNvPr id="8" name="Oval 7"/>
          <p:cNvSpPr>
            <a:spLocks noChangeAspect="1"/>
          </p:cNvSpPr>
          <p:nvPr/>
        </p:nvSpPr>
        <p:spPr bwMode="auto">
          <a:xfrm>
            <a:off x="471750" y="2257923"/>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2" name="Picture 1"/>
          <p:cNvPicPr>
            <a:picLocks noChangeAspect="1"/>
          </p:cNvPicPr>
          <p:nvPr/>
        </p:nvPicPr>
        <p:blipFill>
          <a:blip r:embed="rId2"/>
          <a:stretch>
            <a:fillRect/>
          </a:stretch>
        </p:blipFill>
        <p:spPr>
          <a:xfrm>
            <a:off x="762000" y="1676515"/>
            <a:ext cx="4914628" cy="3420000"/>
          </a:xfrm>
          <a:prstGeom prst="rect">
            <a:avLst/>
          </a:prstGeom>
        </p:spPr>
      </p:pic>
      <p:pic>
        <p:nvPicPr>
          <p:cNvPr id="3" name="Picture 2"/>
          <p:cNvPicPr>
            <a:picLocks noChangeAspect="1"/>
          </p:cNvPicPr>
          <p:nvPr/>
        </p:nvPicPr>
        <p:blipFill>
          <a:blip r:embed="rId3"/>
          <a:stretch>
            <a:fillRect/>
          </a:stretch>
        </p:blipFill>
        <p:spPr>
          <a:xfrm>
            <a:off x="5660238" y="1676514"/>
            <a:ext cx="4914628" cy="3420000"/>
          </a:xfrm>
          <a:prstGeom prst="rect">
            <a:avLst/>
          </a:prstGeom>
        </p:spPr>
      </p:pic>
      <p:sp>
        <p:nvSpPr>
          <p:cNvPr id="9" name="Rectangle 8"/>
          <p:cNvSpPr/>
          <p:nvPr/>
        </p:nvSpPr>
        <p:spPr>
          <a:xfrm>
            <a:off x="797824" y="5226846"/>
            <a:ext cx="2631401" cy="276999"/>
          </a:xfrm>
          <a:prstGeom prst="rect">
            <a:avLst/>
          </a:prstGeom>
        </p:spPr>
        <p:txBody>
          <a:bodyPr wrap="square">
            <a:spAutoFit/>
          </a:bodyPr>
          <a:lstStyle/>
          <a:p>
            <a:r>
              <a:rPr lang="en-US" sz="1200" dirty="0" smtClean="0"/>
              <a:t>Simplification threshold 20</a:t>
            </a:r>
            <a:endParaRPr lang="en-US" sz="1200" dirty="0"/>
          </a:p>
        </p:txBody>
      </p:sp>
      <p:sp>
        <p:nvSpPr>
          <p:cNvPr id="10" name="Rectangle 9"/>
          <p:cNvSpPr/>
          <p:nvPr/>
        </p:nvSpPr>
        <p:spPr>
          <a:xfrm>
            <a:off x="5779375" y="5226846"/>
            <a:ext cx="2631401" cy="276999"/>
          </a:xfrm>
          <a:prstGeom prst="rect">
            <a:avLst/>
          </a:prstGeom>
        </p:spPr>
        <p:txBody>
          <a:bodyPr wrap="square">
            <a:spAutoFit/>
          </a:bodyPr>
          <a:lstStyle/>
          <a:p>
            <a:r>
              <a:rPr lang="en-US" sz="1200" dirty="0" smtClean="0"/>
              <a:t>Simplification threshold 20</a:t>
            </a:r>
            <a:endParaRPr lang="en-US" sz="1200" dirty="0"/>
          </a:p>
        </p:txBody>
      </p:sp>
    </p:spTree>
    <p:extLst>
      <p:ext uri="{BB962C8B-B14F-4D97-AF65-F5344CB8AC3E}">
        <p14:creationId xmlns:p14="http://schemas.microsoft.com/office/powerpoint/2010/main" val="8017597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Simplifying RCL maps</a:t>
            </a:r>
            <a:endParaRPr lang="en-US" dirty="0">
              <a:solidFill>
                <a:srgbClr val="FF6600"/>
              </a:solidFill>
              <a:latin typeface="Gill Sans"/>
              <a:cs typeface="Gill Sans"/>
            </a:endParaRPr>
          </a:p>
        </p:txBody>
      </p:sp>
      <p:sp>
        <p:nvSpPr>
          <p:cNvPr id="5" name="Rectangle 4"/>
          <p:cNvSpPr/>
          <p:nvPr/>
        </p:nvSpPr>
        <p:spPr>
          <a:xfrm>
            <a:off x="797825" y="1273389"/>
            <a:ext cx="1168259" cy="276999"/>
          </a:xfrm>
          <a:prstGeom prst="rect">
            <a:avLst/>
          </a:prstGeom>
        </p:spPr>
        <p:txBody>
          <a:bodyPr wrap="none">
            <a:spAutoFit/>
          </a:bodyPr>
          <a:lstStyle/>
          <a:p>
            <a:r>
              <a:rPr lang="en-US" sz="1200" dirty="0" smtClean="0"/>
              <a:t>OS Meridian 2</a:t>
            </a:r>
            <a:endParaRPr lang="en-US" sz="1200" dirty="0"/>
          </a:p>
        </p:txBody>
      </p:sp>
      <p:sp>
        <p:nvSpPr>
          <p:cNvPr id="6" name="Rectangle 5"/>
          <p:cNvSpPr/>
          <p:nvPr/>
        </p:nvSpPr>
        <p:spPr>
          <a:xfrm>
            <a:off x="5632288" y="1298789"/>
            <a:ext cx="1313806" cy="276999"/>
          </a:xfrm>
          <a:prstGeom prst="rect">
            <a:avLst/>
          </a:prstGeom>
        </p:spPr>
        <p:txBody>
          <a:bodyPr wrap="none">
            <a:spAutoFit/>
          </a:bodyPr>
          <a:lstStyle/>
          <a:p>
            <a:r>
              <a:rPr lang="en-US" sz="1200" dirty="0"/>
              <a:t>OS Open </a:t>
            </a:r>
            <a:r>
              <a:rPr lang="en-US" sz="1200" dirty="0" smtClean="0"/>
              <a:t>Roads</a:t>
            </a:r>
            <a:endParaRPr lang="en-US" sz="1200" dirty="0"/>
          </a:p>
        </p:txBody>
      </p:sp>
      <p:sp>
        <p:nvSpPr>
          <p:cNvPr id="8" name="Oval 7"/>
          <p:cNvSpPr>
            <a:spLocks noChangeAspect="1"/>
          </p:cNvSpPr>
          <p:nvPr/>
        </p:nvSpPr>
        <p:spPr bwMode="auto">
          <a:xfrm>
            <a:off x="471750" y="2257923"/>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9" name="Picture 8"/>
          <p:cNvPicPr>
            <a:picLocks noChangeAspect="1"/>
          </p:cNvPicPr>
          <p:nvPr/>
        </p:nvPicPr>
        <p:blipFill>
          <a:blip r:embed="rId2"/>
          <a:stretch>
            <a:fillRect/>
          </a:stretch>
        </p:blipFill>
        <p:spPr>
          <a:xfrm>
            <a:off x="5660238" y="1676514"/>
            <a:ext cx="4914628" cy="3420000"/>
          </a:xfrm>
          <a:prstGeom prst="rect">
            <a:avLst/>
          </a:prstGeom>
        </p:spPr>
      </p:pic>
      <p:pic>
        <p:nvPicPr>
          <p:cNvPr id="2" name="Picture 1"/>
          <p:cNvPicPr>
            <a:picLocks noChangeAspect="1"/>
          </p:cNvPicPr>
          <p:nvPr/>
        </p:nvPicPr>
        <p:blipFill>
          <a:blip r:embed="rId3"/>
          <a:stretch>
            <a:fillRect/>
          </a:stretch>
        </p:blipFill>
        <p:spPr>
          <a:xfrm>
            <a:off x="753533" y="1676286"/>
            <a:ext cx="4914628" cy="3420000"/>
          </a:xfrm>
          <a:prstGeom prst="rect">
            <a:avLst/>
          </a:prstGeom>
        </p:spPr>
      </p:pic>
      <p:sp>
        <p:nvSpPr>
          <p:cNvPr id="10" name="Rectangle 9"/>
          <p:cNvSpPr/>
          <p:nvPr/>
        </p:nvSpPr>
        <p:spPr>
          <a:xfrm>
            <a:off x="797824" y="5226846"/>
            <a:ext cx="2631401" cy="276999"/>
          </a:xfrm>
          <a:prstGeom prst="rect">
            <a:avLst/>
          </a:prstGeom>
        </p:spPr>
        <p:txBody>
          <a:bodyPr wrap="square">
            <a:spAutoFit/>
          </a:bodyPr>
          <a:lstStyle/>
          <a:p>
            <a:r>
              <a:rPr lang="en-US" sz="1200" dirty="0" smtClean="0"/>
              <a:t>No simplification</a:t>
            </a:r>
            <a:endParaRPr lang="en-US" sz="1200" dirty="0"/>
          </a:p>
        </p:txBody>
      </p:sp>
      <p:sp>
        <p:nvSpPr>
          <p:cNvPr id="11" name="Rectangle 10"/>
          <p:cNvSpPr/>
          <p:nvPr/>
        </p:nvSpPr>
        <p:spPr>
          <a:xfrm>
            <a:off x="5779375" y="5226846"/>
            <a:ext cx="2631401" cy="276999"/>
          </a:xfrm>
          <a:prstGeom prst="rect">
            <a:avLst/>
          </a:prstGeom>
        </p:spPr>
        <p:txBody>
          <a:bodyPr wrap="square">
            <a:spAutoFit/>
          </a:bodyPr>
          <a:lstStyle/>
          <a:p>
            <a:r>
              <a:rPr lang="en-US" sz="1200" dirty="0" smtClean="0"/>
              <a:t>Simplification threshold 20</a:t>
            </a:r>
            <a:endParaRPr lang="en-US" sz="1200" dirty="0"/>
          </a:p>
        </p:txBody>
      </p:sp>
    </p:spTree>
    <p:extLst>
      <p:ext uri="{BB962C8B-B14F-4D97-AF65-F5344CB8AC3E}">
        <p14:creationId xmlns:p14="http://schemas.microsoft.com/office/powerpoint/2010/main" val="8017597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Simplifying RCL maps</a:t>
            </a:r>
            <a:endParaRPr lang="en-US" dirty="0">
              <a:solidFill>
                <a:srgbClr val="FF6600"/>
              </a:solidFill>
              <a:latin typeface="Gill Sans"/>
              <a:cs typeface="Gill Sans"/>
            </a:endParaRPr>
          </a:p>
        </p:txBody>
      </p:sp>
      <p:sp>
        <p:nvSpPr>
          <p:cNvPr id="5" name="Rectangle 4"/>
          <p:cNvSpPr/>
          <p:nvPr/>
        </p:nvSpPr>
        <p:spPr>
          <a:xfrm>
            <a:off x="797825" y="1273389"/>
            <a:ext cx="2289133" cy="276999"/>
          </a:xfrm>
          <a:prstGeom prst="rect">
            <a:avLst/>
          </a:prstGeom>
        </p:spPr>
        <p:txBody>
          <a:bodyPr wrap="none">
            <a:spAutoFit/>
          </a:bodyPr>
          <a:lstStyle/>
          <a:p>
            <a:r>
              <a:rPr lang="en-US" sz="1200" dirty="0" err="1" smtClean="0"/>
              <a:t>OpenStreetMap</a:t>
            </a:r>
            <a:r>
              <a:rPr lang="en-US" sz="1200" dirty="0" smtClean="0"/>
              <a:t> – </a:t>
            </a:r>
            <a:r>
              <a:rPr lang="en-US" sz="1200" dirty="0"/>
              <a:t>threshold </a:t>
            </a:r>
            <a:r>
              <a:rPr lang="en-US" sz="1200" dirty="0" smtClean="0"/>
              <a:t>20</a:t>
            </a:r>
            <a:endParaRPr lang="en-US" sz="1200" dirty="0"/>
          </a:p>
        </p:txBody>
      </p:sp>
      <p:sp>
        <p:nvSpPr>
          <p:cNvPr id="6" name="Rectangle 5"/>
          <p:cNvSpPr/>
          <p:nvPr/>
        </p:nvSpPr>
        <p:spPr>
          <a:xfrm>
            <a:off x="5632288" y="1298789"/>
            <a:ext cx="1271051" cy="276999"/>
          </a:xfrm>
          <a:prstGeom prst="rect">
            <a:avLst/>
          </a:prstGeom>
        </p:spPr>
        <p:txBody>
          <a:bodyPr wrap="none">
            <a:spAutoFit/>
          </a:bodyPr>
          <a:lstStyle/>
          <a:p>
            <a:r>
              <a:rPr lang="en-US" sz="1200" dirty="0" err="1" smtClean="0"/>
              <a:t>OpenStreetMap</a:t>
            </a:r>
            <a:endParaRPr lang="en-US" sz="1200" dirty="0"/>
          </a:p>
        </p:txBody>
      </p:sp>
      <p:sp>
        <p:nvSpPr>
          <p:cNvPr id="8" name="Oval 7"/>
          <p:cNvSpPr>
            <a:spLocks noChangeAspect="1"/>
          </p:cNvSpPr>
          <p:nvPr/>
        </p:nvSpPr>
        <p:spPr bwMode="auto">
          <a:xfrm>
            <a:off x="471750" y="2257923"/>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2" name="Picture 1"/>
          <p:cNvPicPr>
            <a:picLocks noChangeAspect="1"/>
          </p:cNvPicPr>
          <p:nvPr/>
        </p:nvPicPr>
        <p:blipFill>
          <a:blip r:embed="rId2"/>
          <a:stretch>
            <a:fillRect/>
          </a:stretch>
        </p:blipFill>
        <p:spPr>
          <a:xfrm>
            <a:off x="762000" y="1676515"/>
            <a:ext cx="4914628" cy="3420000"/>
          </a:xfrm>
          <a:prstGeom prst="rect">
            <a:avLst/>
          </a:prstGeom>
        </p:spPr>
      </p:pic>
      <p:pic>
        <p:nvPicPr>
          <p:cNvPr id="4" name="Picture 3"/>
          <p:cNvPicPr>
            <a:picLocks noChangeAspect="1"/>
          </p:cNvPicPr>
          <p:nvPr/>
        </p:nvPicPr>
        <p:blipFill>
          <a:blip r:embed="rId3"/>
          <a:stretch>
            <a:fillRect/>
          </a:stretch>
        </p:blipFill>
        <p:spPr>
          <a:xfrm>
            <a:off x="5655734" y="1676514"/>
            <a:ext cx="4914628" cy="3420000"/>
          </a:xfrm>
          <a:prstGeom prst="rect">
            <a:avLst/>
          </a:prstGeom>
        </p:spPr>
      </p:pic>
      <p:sp>
        <p:nvSpPr>
          <p:cNvPr id="9" name="Rectangle 8"/>
          <p:cNvSpPr/>
          <p:nvPr/>
        </p:nvSpPr>
        <p:spPr>
          <a:xfrm>
            <a:off x="797824" y="5226846"/>
            <a:ext cx="2631401" cy="276999"/>
          </a:xfrm>
          <a:prstGeom prst="rect">
            <a:avLst/>
          </a:prstGeom>
        </p:spPr>
        <p:txBody>
          <a:bodyPr wrap="square">
            <a:spAutoFit/>
          </a:bodyPr>
          <a:lstStyle/>
          <a:p>
            <a:r>
              <a:rPr lang="en-US" sz="1200" dirty="0" smtClean="0"/>
              <a:t>Simplification threshold 20</a:t>
            </a:r>
            <a:endParaRPr lang="en-US" sz="1200" dirty="0"/>
          </a:p>
        </p:txBody>
      </p:sp>
      <p:sp>
        <p:nvSpPr>
          <p:cNvPr id="10" name="Rectangle 9"/>
          <p:cNvSpPr/>
          <p:nvPr/>
        </p:nvSpPr>
        <p:spPr>
          <a:xfrm>
            <a:off x="5779375" y="5226846"/>
            <a:ext cx="2631401" cy="276999"/>
          </a:xfrm>
          <a:prstGeom prst="rect">
            <a:avLst/>
          </a:prstGeom>
        </p:spPr>
        <p:txBody>
          <a:bodyPr wrap="square">
            <a:spAutoFit/>
          </a:bodyPr>
          <a:lstStyle/>
          <a:p>
            <a:r>
              <a:rPr lang="en-US" sz="1200" dirty="0" smtClean="0"/>
              <a:t>No simplification</a:t>
            </a:r>
            <a:endParaRPr lang="en-US" sz="1200" dirty="0"/>
          </a:p>
        </p:txBody>
      </p:sp>
    </p:spTree>
    <p:extLst>
      <p:ext uri="{BB962C8B-B14F-4D97-AF65-F5344CB8AC3E}">
        <p14:creationId xmlns:p14="http://schemas.microsoft.com/office/powerpoint/2010/main" val="24008871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2017-07-02 02.20.09 pm.png"/>
          <p:cNvPicPr>
            <a:picLocks noChangeAspect="1"/>
          </p:cNvPicPr>
          <p:nvPr/>
        </p:nvPicPr>
        <p:blipFill rotWithShape="1">
          <a:blip r:embed="rId2" cstate="print">
            <a:extLst>
              <a:ext uri="{28A0092B-C50C-407E-A947-70E740481C1C}">
                <a14:useLocalDpi xmlns:a14="http://schemas.microsoft.com/office/drawing/2010/main" val="0"/>
              </a:ext>
            </a:extLst>
          </a:blip>
          <a:srcRect l="67372" t="13057" r="4143" b="13056"/>
          <a:stretch/>
        </p:blipFill>
        <p:spPr>
          <a:xfrm>
            <a:off x="948268" y="1462984"/>
            <a:ext cx="3251200" cy="5361627"/>
          </a:xfrm>
          <a:prstGeom prst="rect">
            <a:avLst/>
          </a:prstGeom>
        </p:spPr>
      </p:pic>
      <p:sp>
        <p:nvSpPr>
          <p:cNvPr id="7" name="TextBox 6"/>
          <p:cNvSpPr txBox="1"/>
          <p:nvPr/>
        </p:nvSpPr>
        <p:spPr>
          <a:xfrm>
            <a:off x="729570" y="106790"/>
            <a:ext cx="6429829" cy="415498"/>
          </a:xfrm>
          <a:prstGeom prst="rect">
            <a:avLst/>
          </a:prstGeom>
          <a:noFill/>
        </p:spPr>
        <p:txBody>
          <a:bodyPr wrap="square" rtlCol="0">
            <a:spAutoFit/>
          </a:bodyPr>
          <a:lstStyle/>
          <a:p>
            <a:r>
              <a:rPr lang="en-GB" dirty="0" smtClean="0">
                <a:solidFill>
                  <a:srgbClr val="FF6600"/>
                </a:solidFill>
                <a:latin typeface="Gill Sans"/>
                <a:cs typeface="Gill Sans"/>
              </a:rPr>
              <a:t>Verifying </a:t>
            </a:r>
            <a:r>
              <a:rPr lang="en-GB" dirty="0" smtClean="0">
                <a:solidFill>
                  <a:srgbClr val="FF6600"/>
                </a:solidFill>
                <a:latin typeface="Gill Sans"/>
                <a:cs typeface="Gill Sans"/>
              </a:rPr>
              <a:t>RCL maps</a:t>
            </a:r>
            <a:endParaRPr lang="en-US" dirty="0">
              <a:solidFill>
                <a:srgbClr val="FF6600"/>
              </a:solidFill>
              <a:latin typeface="Gill Sans"/>
              <a:cs typeface="Gill Sans"/>
            </a:endParaRPr>
          </a:p>
        </p:txBody>
      </p:sp>
      <p:sp>
        <p:nvSpPr>
          <p:cNvPr id="3" name="Rectangle 2"/>
          <p:cNvSpPr/>
          <p:nvPr/>
        </p:nvSpPr>
        <p:spPr>
          <a:xfrm>
            <a:off x="810525" y="1019389"/>
            <a:ext cx="1632628" cy="276999"/>
          </a:xfrm>
          <a:prstGeom prst="rect">
            <a:avLst/>
          </a:prstGeom>
        </p:spPr>
        <p:txBody>
          <a:bodyPr wrap="none">
            <a:spAutoFit/>
          </a:bodyPr>
          <a:lstStyle/>
          <a:p>
            <a:r>
              <a:rPr lang="en-US" sz="1200" b="1" dirty="0" smtClean="0"/>
              <a:t>Graph Analysis tool</a:t>
            </a:r>
            <a:r>
              <a:rPr lang="en-US" sz="1200" b="1" dirty="0" smtClean="0"/>
              <a:t> </a:t>
            </a:r>
            <a:endParaRPr lang="en-US" sz="1200" b="1" dirty="0"/>
          </a:p>
        </p:txBody>
      </p:sp>
      <p:sp>
        <p:nvSpPr>
          <p:cNvPr id="4" name="Rectangle 3"/>
          <p:cNvSpPr/>
          <p:nvPr/>
        </p:nvSpPr>
        <p:spPr bwMode="auto">
          <a:xfrm>
            <a:off x="1171045" y="2360385"/>
            <a:ext cx="2892955" cy="213662"/>
          </a:xfrm>
          <a:prstGeom prst="rect">
            <a:avLst/>
          </a:prstGeom>
          <a:noFill/>
          <a:ln w="19050" cap="flat" cmpd="sng" algn="ctr">
            <a:solidFill>
              <a:srgbClr val="0072D6"/>
            </a:solidFill>
            <a:prstDash val="solid"/>
            <a:round/>
            <a:headEnd type="none" w="med" len="med"/>
            <a:tailEnd type="triangle"/>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smtClean="0">
              <a:ln>
                <a:noFill/>
              </a:ln>
              <a:solidFill>
                <a:schemeClr val="tx1"/>
              </a:solidFill>
              <a:effectLst/>
              <a:latin typeface="Arial" charset="0"/>
              <a:cs typeface="Arial" charset="0"/>
            </a:endParaRPr>
          </a:p>
        </p:txBody>
      </p:sp>
      <p:sp>
        <p:nvSpPr>
          <p:cNvPr id="13" name="Rectangle 12">
            <a:extLst>
              <a:ext uri="{FF2B5EF4-FFF2-40B4-BE49-F238E27FC236}">
                <a16:creationId xmlns="" xmlns:a16="http://schemas.microsoft.com/office/drawing/2014/main" id="{A60245CC-A101-433E-8003-F4959B8D6D86}"/>
              </a:ext>
            </a:extLst>
          </p:cNvPr>
          <p:cNvSpPr/>
          <p:nvPr/>
        </p:nvSpPr>
        <p:spPr>
          <a:xfrm>
            <a:off x="5345113" y="2211382"/>
            <a:ext cx="4951412" cy="1015663"/>
          </a:xfrm>
          <a:prstGeom prst="rect">
            <a:avLst/>
          </a:prstGeom>
        </p:spPr>
        <p:txBody>
          <a:bodyPr wrap="square">
            <a:spAutoFit/>
          </a:bodyPr>
          <a:lstStyle/>
          <a:p>
            <a:r>
              <a:rPr lang="en-GB" sz="1200" b="1" dirty="0" smtClean="0">
                <a:solidFill>
                  <a:srgbClr val="24292E"/>
                </a:solidFill>
                <a:latin typeface="Arial" panose="020B0604020202020204" pitchFamily="34" charset="0"/>
                <a:cs typeface="Arial" panose="020B0604020202020204" pitchFamily="34" charset="0"/>
              </a:rPr>
              <a:t>Unlinks</a:t>
            </a:r>
            <a:endParaRPr lang="en-GB" sz="1200" b="1"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GB" sz="1200" b="1"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1" dirty="0" smtClean="0">
                <a:solidFill>
                  <a:srgbClr val="24292E"/>
                </a:solidFill>
                <a:latin typeface="Arial" panose="020B0604020202020204" pitchFamily="34" charset="0"/>
                <a:cs typeface="Arial" panose="020B0604020202020204" pitchFamily="34" charset="0"/>
              </a:rPr>
              <a:t>Verify the unlinks: </a:t>
            </a:r>
            <a:r>
              <a:rPr lang="en-GB" sz="1200" dirty="0" smtClean="0">
                <a:solidFill>
                  <a:srgbClr val="24292E"/>
                </a:solidFill>
                <a:latin typeface="Arial" panose="020B0604020202020204" pitchFamily="34" charset="0"/>
                <a:cs typeface="Arial" panose="020B0604020202020204" pitchFamily="34" charset="0"/>
              </a:rPr>
              <a:t>This is required in the cases where the cleaning tool produces a meaningful unlinks result file, e.g. OS </a:t>
            </a:r>
            <a:r>
              <a:rPr lang="en-GB" sz="1200" dirty="0" err="1" smtClean="0">
                <a:solidFill>
                  <a:srgbClr val="24292E"/>
                </a:solidFill>
                <a:latin typeface="Arial" panose="020B0604020202020204" pitchFamily="34" charset="0"/>
                <a:cs typeface="Arial" panose="020B0604020202020204" pitchFamily="34" charset="0"/>
              </a:rPr>
              <a:t>OpenRoads</a:t>
            </a:r>
            <a:r>
              <a:rPr lang="en-GB" sz="1200" dirty="0" smtClean="0">
                <a:solidFill>
                  <a:srgbClr val="24292E"/>
                </a:solidFill>
                <a:latin typeface="Arial" panose="020B0604020202020204" pitchFamily="34" charset="0"/>
                <a:cs typeface="Arial" panose="020B0604020202020204" pitchFamily="34" charset="0"/>
              </a:rPr>
              <a:t> and OS Meridian2.</a:t>
            </a:r>
            <a:endParaRPr lang="en-GB" sz="1200" dirty="0">
              <a:solidFill>
                <a:srgbClr val="24292E"/>
              </a:solidFill>
              <a:latin typeface="Arial" panose="020B0604020202020204" pitchFamily="34" charset="0"/>
              <a:cs typeface="Arial" panose="020B0604020202020204" pitchFamily="34" charset="0"/>
            </a:endParaRPr>
          </a:p>
        </p:txBody>
      </p:sp>
      <p:sp>
        <p:nvSpPr>
          <p:cNvPr id="9" name="Rectangle 8"/>
          <p:cNvSpPr/>
          <p:nvPr/>
        </p:nvSpPr>
        <p:spPr bwMode="auto">
          <a:xfrm>
            <a:off x="1086378" y="3037756"/>
            <a:ext cx="2300289" cy="569296"/>
          </a:xfrm>
          <a:prstGeom prst="rect">
            <a:avLst/>
          </a:prstGeom>
          <a:noFill/>
          <a:ln w="19050" cap="flat" cmpd="sng" algn="ctr">
            <a:solidFill>
              <a:srgbClr val="0072D6"/>
            </a:solidFill>
            <a:prstDash val="solid"/>
            <a:round/>
            <a:headEnd type="none" w="med" len="med"/>
            <a:tailEnd type="triangle"/>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smtClean="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6582165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smtClean="0">
                <a:solidFill>
                  <a:srgbClr val="FF6600"/>
                </a:solidFill>
                <a:latin typeface="Gill Sans"/>
                <a:cs typeface="Gill Sans"/>
              </a:rPr>
              <a:t>Analysing RCL maps</a:t>
            </a:r>
            <a:endParaRPr lang="en-US" dirty="0">
              <a:solidFill>
                <a:srgbClr val="FF6600"/>
              </a:solidFill>
              <a:latin typeface="Gill Sans"/>
              <a:cs typeface="Gill Sans"/>
            </a:endParaRPr>
          </a:p>
        </p:txBody>
      </p:sp>
      <p:sp>
        <p:nvSpPr>
          <p:cNvPr id="3" name="Rectangle 2"/>
          <p:cNvSpPr/>
          <p:nvPr/>
        </p:nvSpPr>
        <p:spPr>
          <a:xfrm>
            <a:off x="810525" y="1019389"/>
            <a:ext cx="1632628" cy="276999"/>
          </a:xfrm>
          <a:prstGeom prst="rect">
            <a:avLst/>
          </a:prstGeom>
        </p:spPr>
        <p:txBody>
          <a:bodyPr wrap="none">
            <a:spAutoFit/>
          </a:bodyPr>
          <a:lstStyle/>
          <a:p>
            <a:r>
              <a:rPr lang="en-US" sz="1200" b="1" dirty="0" smtClean="0"/>
              <a:t>Graph Analysis tool</a:t>
            </a:r>
            <a:r>
              <a:rPr lang="en-US" sz="1200" b="1" dirty="0" smtClean="0"/>
              <a:t> </a:t>
            </a:r>
            <a:endParaRPr lang="en-US" sz="1200" b="1" dirty="0"/>
          </a:p>
        </p:txBody>
      </p:sp>
      <p:pic>
        <p:nvPicPr>
          <p:cNvPr id="2" name="Picture 1" descr="RCL stuff 01.png"/>
          <p:cNvPicPr>
            <a:picLocks noChangeAspect="1"/>
          </p:cNvPicPr>
          <p:nvPr/>
        </p:nvPicPr>
        <p:blipFill rotWithShape="1">
          <a:blip r:embed="rId2">
            <a:extLst>
              <a:ext uri="{28A0092B-C50C-407E-A947-70E740481C1C}">
                <a14:useLocalDpi xmlns:a14="http://schemas.microsoft.com/office/drawing/2010/main" val="0"/>
              </a:ext>
            </a:extLst>
          </a:blip>
          <a:srcRect b="46197"/>
          <a:stretch/>
        </p:blipFill>
        <p:spPr>
          <a:xfrm>
            <a:off x="878171" y="1409700"/>
            <a:ext cx="4165323" cy="4368799"/>
          </a:xfrm>
          <a:prstGeom prst="rect">
            <a:avLst/>
          </a:prstGeom>
        </p:spPr>
      </p:pic>
      <p:sp>
        <p:nvSpPr>
          <p:cNvPr id="4" name="Rectangle 3"/>
          <p:cNvSpPr/>
          <p:nvPr/>
        </p:nvSpPr>
        <p:spPr bwMode="auto">
          <a:xfrm>
            <a:off x="1001713" y="2597468"/>
            <a:ext cx="1897062" cy="226893"/>
          </a:xfrm>
          <a:prstGeom prst="rect">
            <a:avLst/>
          </a:prstGeom>
          <a:noFill/>
          <a:ln w="19050" cap="flat" cmpd="sng" algn="ctr">
            <a:solidFill>
              <a:srgbClr val="0072D6"/>
            </a:solidFill>
            <a:prstDash val="solid"/>
            <a:round/>
            <a:headEnd type="none" w="med" len="med"/>
            <a:tailEnd type="triangle"/>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smtClean="0">
              <a:ln>
                <a:noFill/>
              </a:ln>
              <a:solidFill>
                <a:schemeClr val="tx1"/>
              </a:solidFill>
              <a:effectLst/>
              <a:latin typeface="Arial" charset="0"/>
              <a:cs typeface="Arial" charset="0"/>
            </a:endParaRPr>
          </a:p>
        </p:txBody>
      </p:sp>
      <p:cxnSp>
        <p:nvCxnSpPr>
          <p:cNvPr id="8" name="Straight Connector 7"/>
          <p:cNvCxnSpPr>
            <a:stCxn id="4" idx="3"/>
          </p:cNvCxnSpPr>
          <p:nvPr/>
        </p:nvCxnSpPr>
        <p:spPr bwMode="auto">
          <a:xfrm>
            <a:off x="2898775" y="2710915"/>
            <a:ext cx="2232025" cy="12407"/>
          </a:xfrm>
          <a:prstGeom prst="line">
            <a:avLst/>
          </a:prstGeom>
          <a:noFill/>
          <a:ln w="19050" cap="flat" cmpd="sng" algn="ctr">
            <a:solidFill>
              <a:srgbClr val="0072D6"/>
            </a:solidFill>
            <a:prstDash val="solid"/>
            <a:round/>
            <a:headEnd type="none" w="med" len="med"/>
            <a:tailEnd type="triangle"/>
          </a:ln>
          <a:effectLst/>
        </p:spPr>
      </p:cxnSp>
      <p:sp>
        <p:nvSpPr>
          <p:cNvPr id="13" name="Rectangle 12">
            <a:extLst>
              <a:ext uri="{FF2B5EF4-FFF2-40B4-BE49-F238E27FC236}">
                <a16:creationId xmlns="" xmlns:a16="http://schemas.microsoft.com/office/drawing/2014/main" id="{A60245CC-A101-433E-8003-F4959B8D6D86}"/>
              </a:ext>
            </a:extLst>
          </p:cNvPr>
          <p:cNvSpPr/>
          <p:nvPr/>
        </p:nvSpPr>
        <p:spPr>
          <a:xfrm>
            <a:off x="5345113" y="2211382"/>
            <a:ext cx="4951412" cy="830997"/>
          </a:xfrm>
          <a:prstGeom prst="rect">
            <a:avLst/>
          </a:prstGeom>
        </p:spPr>
        <p:txBody>
          <a:bodyPr wrap="square">
            <a:spAutoFit/>
          </a:bodyPr>
          <a:lstStyle/>
          <a:p>
            <a:r>
              <a:rPr lang="en-GB" sz="1200" b="1" dirty="0" smtClean="0">
                <a:solidFill>
                  <a:srgbClr val="24292E"/>
                </a:solidFill>
                <a:latin typeface="Arial" panose="020B0604020202020204" pitchFamily="34" charset="0"/>
                <a:cs typeface="Arial" panose="020B0604020202020204" pitchFamily="34" charset="0"/>
              </a:rPr>
              <a:t>Map</a:t>
            </a:r>
            <a:endParaRPr lang="en-GB" sz="1200" b="1"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GB" sz="1200" b="1" dirty="0">
              <a:solidFill>
                <a:srgbClr val="24292E"/>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1" dirty="0" smtClean="0">
                <a:solidFill>
                  <a:srgbClr val="24292E"/>
                </a:solidFill>
                <a:latin typeface="Arial" panose="020B0604020202020204" pitchFamily="34" charset="0"/>
                <a:cs typeface="Arial" panose="020B0604020202020204" pitchFamily="34" charset="0"/>
              </a:rPr>
              <a:t>Segment map or road centre line: </a:t>
            </a:r>
            <a:r>
              <a:rPr lang="en-GB" sz="1200" dirty="0" smtClean="0">
                <a:solidFill>
                  <a:srgbClr val="24292E"/>
                </a:solidFill>
                <a:latin typeface="Arial" panose="020B0604020202020204" pitchFamily="34" charset="0"/>
                <a:cs typeface="Arial" panose="020B0604020202020204" pitchFamily="34" charset="0"/>
              </a:rPr>
              <a:t>Tick this option when you are analysing road centre line maps or axial maps already segmented.</a:t>
            </a:r>
            <a:endParaRPr lang="en-GB" sz="1200" dirty="0">
              <a:solidFill>
                <a:srgbClr val="24292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991518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smtClean="0">
                <a:solidFill>
                  <a:srgbClr val="FF6600"/>
                </a:solidFill>
                <a:latin typeface="Gill Sans"/>
                <a:cs typeface="Gill Sans"/>
              </a:rPr>
              <a:t>Analysing RCL maps</a:t>
            </a:r>
            <a:endParaRPr lang="en-US" dirty="0">
              <a:solidFill>
                <a:srgbClr val="FF6600"/>
              </a:solidFill>
              <a:latin typeface="Gill Sans"/>
              <a:cs typeface="Gill Sans"/>
            </a:endParaRPr>
          </a:p>
        </p:txBody>
      </p:sp>
      <p:sp>
        <p:nvSpPr>
          <p:cNvPr id="5" name="Rectangle 4"/>
          <p:cNvSpPr/>
          <p:nvPr/>
        </p:nvSpPr>
        <p:spPr>
          <a:xfrm>
            <a:off x="797825" y="1273389"/>
            <a:ext cx="1271051" cy="276999"/>
          </a:xfrm>
          <a:prstGeom prst="rect">
            <a:avLst/>
          </a:prstGeom>
        </p:spPr>
        <p:txBody>
          <a:bodyPr wrap="none">
            <a:spAutoFit/>
          </a:bodyPr>
          <a:lstStyle/>
          <a:p>
            <a:r>
              <a:rPr lang="en-US" sz="1200" dirty="0" err="1" smtClean="0"/>
              <a:t>OpenStreetMap</a:t>
            </a:r>
            <a:endParaRPr lang="en-US" sz="1200" dirty="0"/>
          </a:p>
        </p:txBody>
      </p:sp>
      <p:sp>
        <p:nvSpPr>
          <p:cNvPr id="6" name="Rectangle 5"/>
          <p:cNvSpPr/>
          <p:nvPr/>
        </p:nvSpPr>
        <p:spPr>
          <a:xfrm>
            <a:off x="5587145" y="1298789"/>
            <a:ext cx="1313806" cy="276999"/>
          </a:xfrm>
          <a:prstGeom prst="rect">
            <a:avLst/>
          </a:prstGeom>
        </p:spPr>
        <p:txBody>
          <a:bodyPr wrap="none">
            <a:spAutoFit/>
          </a:bodyPr>
          <a:lstStyle/>
          <a:p>
            <a:r>
              <a:rPr lang="en-US" sz="1200" dirty="0"/>
              <a:t>OS Open </a:t>
            </a:r>
            <a:r>
              <a:rPr lang="en-US" sz="1200" dirty="0" smtClean="0"/>
              <a:t>Roads</a:t>
            </a:r>
            <a:endParaRPr lang="en-US" sz="1200" dirty="0"/>
          </a:p>
        </p:txBody>
      </p:sp>
      <p:sp>
        <p:nvSpPr>
          <p:cNvPr id="8" name="Oval 7"/>
          <p:cNvSpPr>
            <a:spLocks noChangeAspect="1"/>
          </p:cNvSpPr>
          <p:nvPr/>
        </p:nvSpPr>
        <p:spPr bwMode="auto">
          <a:xfrm>
            <a:off x="471750" y="2257923"/>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2" name="Picture 1"/>
          <p:cNvPicPr>
            <a:picLocks noChangeAspect="1"/>
          </p:cNvPicPr>
          <p:nvPr/>
        </p:nvPicPr>
        <p:blipFill>
          <a:blip r:embed="rId2"/>
          <a:stretch>
            <a:fillRect/>
          </a:stretch>
        </p:blipFill>
        <p:spPr>
          <a:xfrm>
            <a:off x="5658929" y="1687575"/>
            <a:ext cx="4914628" cy="3420000"/>
          </a:xfrm>
          <a:prstGeom prst="rect">
            <a:avLst/>
          </a:prstGeom>
        </p:spPr>
      </p:pic>
      <p:pic>
        <p:nvPicPr>
          <p:cNvPr id="3" name="Picture 2"/>
          <p:cNvPicPr>
            <a:picLocks noChangeAspect="1"/>
          </p:cNvPicPr>
          <p:nvPr/>
        </p:nvPicPr>
        <p:blipFill>
          <a:blip r:embed="rId3"/>
          <a:stretch>
            <a:fillRect/>
          </a:stretch>
        </p:blipFill>
        <p:spPr>
          <a:xfrm>
            <a:off x="762051" y="1687575"/>
            <a:ext cx="4914628" cy="3420000"/>
          </a:xfrm>
          <a:prstGeom prst="rect">
            <a:avLst/>
          </a:prstGeom>
        </p:spPr>
      </p:pic>
      <p:sp>
        <p:nvSpPr>
          <p:cNvPr id="9" name="Rectangle 8"/>
          <p:cNvSpPr/>
          <p:nvPr/>
        </p:nvSpPr>
        <p:spPr>
          <a:xfrm>
            <a:off x="797824" y="5226846"/>
            <a:ext cx="2631401" cy="276999"/>
          </a:xfrm>
          <a:prstGeom prst="rect">
            <a:avLst/>
          </a:prstGeom>
        </p:spPr>
        <p:txBody>
          <a:bodyPr wrap="square">
            <a:spAutoFit/>
          </a:bodyPr>
          <a:lstStyle/>
          <a:p>
            <a:r>
              <a:rPr lang="en-US" sz="1200" dirty="0" smtClean="0"/>
              <a:t>Integration RN, 10 equal ranges</a:t>
            </a:r>
            <a:endParaRPr lang="en-US" sz="1200" dirty="0"/>
          </a:p>
        </p:txBody>
      </p:sp>
      <p:sp>
        <p:nvSpPr>
          <p:cNvPr id="10" name="Rectangle 9"/>
          <p:cNvSpPr/>
          <p:nvPr/>
        </p:nvSpPr>
        <p:spPr>
          <a:xfrm>
            <a:off x="5779375" y="5226846"/>
            <a:ext cx="2631401" cy="276999"/>
          </a:xfrm>
          <a:prstGeom prst="rect">
            <a:avLst/>
          </a:prstGeom>
        </p:spPr>
        <p:txBody>
          <a:bodyPr wrap="square">
            <a:spAutoFit/>
          </a:bodyPr>
          <a:lstStyle/>
          <a:p>
            <a:r>
              <a:rPr lang="en-US" sz="1200" dirty="0"/>
              <a:t>Integration RN, 10 equal ranges</a:t>
            </a:r>
            <a:endParaRPr lang="en-US" sz="1200" dirty="0"/>
          </a:p>
        </p:txBody>
      </p:sp>
    </p:spTree>
    <p:extLst>
      <p:ext uri="{BB962C8B-B14F-4D97-AF65-F5344CB8AC3E}">
        <p14:creationId xmlns:p14="http://schemas.microsoft.com/office/powerpoint/2010/main" val="22105108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299013" y="635702"/>
            <a:ext cx="4345805" cy="5739117"/>
          </a:xfrm>
          <a:prstGeom prst="rect">
            <a:avLst/>
          </a:prstGeom>
        </p:spPr>
      </p:pic>
    </p:spTree>
    <p:extLst>
      <p:ext uri="{BB962C8B-B14F-4D97-AF65-F5344CB8AC3E}">
        <p14:creationId xmlns:p14="http://schemas.microsoft.com/office/powerpoint/2010/main" val="7236672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52363"/>
          </a:xfrm>
          <a:prstGeom prst="rect">
            <a:avLst/>
          </a:prstGeom>
          <a:noFill/>
        </p:spPr>
        <p:txBody>
          <a:bodyPr wrap="square" rtlCol="0">
            <a:spAutoFit/>
          </a:bodyPr>
          <a:lstStyle/>
          <a:p>
            <a:pPr>
              <a:lnSpc>
                <a:spcPct val="150000"/>
              </a:lnSpc>
            </a:pPr>
            <a:r>
              <a:rPr lang="en-GB" sz="1400" b="1" dirty="0">
                <a:latin typeface="Gill Sans"/>
                <a:cs typeface="Gill Sans"/>
              </a:rPr>
              <a:t>Preparing other urban data </a:t>
            </a:r>
            <a:r>
              <a:rPr lang="en-GB" sz="1400" b="1" dirty="0" smtClean="0">
                <a:latin typeface="Gill Sans"/>
                <a:cs typeface="Gill Sans"/>
              </a:rPr>
              <a:t>layers</a:t>
            </a:r>
          </a:p>
          <a:p>
            <a:pPr>
              <a:lnSpc>
                <a:spcPct val="150000"/>
              </a:lnSpc>
            </a:pPr>
            <a:endParaRPr lang="en-GB" sz="1400" dirty="0">
              <a:latin typeface="Gill Sans"/>
              <a:cs typeface="Gill Sans"/>
            </a:endParaRPr>
          </a:p>
          <a:p>
            <a:pPr>
              <a:lnSpc>
                <a:spcPct val="150000"/>
              </a:lnSpc>
            </a:pPr>
            <a:r>
              <a:rPr lang="en-GB" sz="1400" dirty="0" smtClean="0">
                <a:latin typeface="Gill Sans"/>
                <a:cs typeface="Gill Sans"/>
              </a:rPr>
              <a:t>Urban Data Input Tool: recoding frontages, entrances and land use surveys</a:t>
            </a:r>
          </a:p>
          <a:p>
            <a:pPr>
              <a:lnSpc>
                <a:spcPct val="150000"/>
              </a:lnSpc>
            </a:pPr>
            <a:endParaRPr lang="en-GB" sz="1400" dirty="0">
              <a:latin typeface="Gill Sans"/>
              <a:cs typeface="Gill Sans"/>
            </a:endParaRPr>
          </a:p>
          <a:p>
            <a:pPr marL="285750" indent="-285750">
              <a:lnSpc>
                <a:spcPct val="150000"/>
              </a:lnSpc>
              <a:buFont typeface="Arial"/>
              <a:buChar char="•"/>
            </a:pPr>
            <a:r>
              <a:rPr lang="en-GB" sz="1400" dirty="0" smtClean="0">
                <a:latin typeface="Gill Sans"/>
                <a:cs typeface="Gill Sans"/>
              </a:rPr>
              <a:t>Creating the data layer</a:t>
            </a:r>
          </a:p>
          <a:p>
            <a:pPr marL="285750" indent="-285750">
              <a:lnSpc>
                <a:spcPct val="150000"/>
              </a:lnSpc>
              <a:buFont typeface="Arial"/>
              <a:buChar char="•"/>
            </a:pPr>
            <a:endParaRPr lang="en-GB" sz="1400" dirty="0" smtClean="0">
              <a:latin typeface="Gill Sans"/>
              <a:cs typeface="Gill Sans"/>
            </a:endParaRPr>
          </a:p>
          <a:p>
            <a:pPr marL="285750" indent="-285750">
              <a:lnSpc>
                <a:spcPct val="150000"/>
              </a:lnSpc>
              <a:buFont typeface="Arial"/>
              <a:buChar char="•"/>
            </a:pPr>
            <a:r>
              <a:rPr lang="en-GB" sz="1400" dirty="0" smtClean="0">
                <a:latin typeface="Gill Sans"/>
                <a:cs typeface="Gill Sans"/>
              </a:rPr>
              <a:t>Drawing new features</a:t>
            </a:r>
          </a:p>
          <a:p>
            <a:pPr marL="285750" indent="-285750">
              <a:lnSpc>
                <a:spcPct val="150000"/>
              </a:lnSpc>
              <a:buFont typeface="Arial"/>
              <a:buChar char="•"/>
            </a:pPr>
            <a:endParaRPr lang="en-GB" sz="1400" dirty="0" smtClean="0">
              <a:latin typeface="Gill Sans"/>
              <a:cs typeface="Gill Sans"/>
            </a:endParaRPr>
          </a:p>
          <a:p>
            <a:pPr marL="285750" indent="-285750">
              <a:lnSpc>
                <a:spcPct val="150000"/>
              </a:lnSpc>
              <a:buFont typeface="Arial"/>
              <a:buChar char="•"/>
            </a:pPr>
            <a:r>
              <a:rPr lang="en-GB" sz="1400" dirty="0" smtClean="0">
                <a:latin typeface="Gill Sans"/>
                <a:cs typeface="Gill Sans"/>
              </a:rPr>
              <a:t>Updating features</a:t>
            </a:r>
          </a:p>
          <a:p>
            <a:pPr marL="285750" indent="-285750">
              <a:lnSpc>
                <a:spcPct val="150000"/>
              </a:lnSpc>
              <a:buFont typeface="Arial"/>
              <a:buChar char="•"/>
            </a:pPr>
            <a:endParaRPr lang="en-GB" sz="1400" dirty="0" smtClean="0">
              <a:latin typeface="Gill Sans"/>
              <a:cs typeface="Gill Sans"/>
            </a:endParaRPr>
          </a:p>
          <a:p>
            <a:pPr marL="285750" indent="-285750">
              <a:lnSpc>
                <a:spcPct val="150000"/>
              </a:lnSpc>
              <a:buFont typeface="Arial"/>
              <a:buChar char="•"/>
            </a:pPr>
            <a:r>
              <a:rPr lang="en-GB" sz="1400" dirty="0" smtClean="0">
                <a:latin typeface="Gill Sans"/>
                <a:cs typeface="Gill Sans"/>
              </a:rPr>
              <a:t>Viewing the attributes</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Task 3</a:t>
            </a:r>
          </a:p>
        </p:txBody>
      </p:sp>
      <p:sp>
        <p:nvSpPr>
          <p:cNvPr id="8" name="Oval 7"/>
          <p:cNvSpPr>
            <a:spLocks noChangeAspect="1"/>
          </p:cNvSpPr>
          <p:nvPr/>
        </p:nvSpPr>
        <p:spPr bwMode="auto">
          <a:xfrm>
            <a:off x="471750" y="315531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836537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4598694"/>
          </a:xfrm>
          <a:prstGeom prst="rect">
            <a:avLst/>
          </a:prstGeom>
          <a:noFill/>
        </p:spPr>
        <p:txBody>
          <a:bodyPr wrap="square" rtlCol="0">
            <a:spAutoFit/>
          </a:bodyPr>
          <a:lstStyle/>
          <a:p>
            <a:pPr>
              <a:lnSpc>
                <a:spcPct val="150000"/>
              </a:lnSpc>
            </a:pPr>
            <a:r>
              <a:rPr lang="en-GB" sz="1400" b="1" dirty="0">
                <a:latin typeface="Gill Sans"/>
                <a:cs typeface="Gill Sans"/>
              </a:rPr>
              <a:t>Requirements</a:t>
            </a:r>
          </a:p>
          <a:p>
            <a:pPr>
              <a:lnSpc>
                <a:spcPct val="150000"/>
              </a:lnSpc>
            </a:pPr>
            <a:endParaRPr lang="en-GB" sz="1400" b="1" dirty="0">
              <a:latin typeface="Gill Sans"/>
              <a:cs typeface="Gill Sans"/>
            </a:endParaRPr>
          </a:p>
          <a:p>
            <a:pPr>
              <a:lnSpc>
                <a:spcPct val="150000"/>
              </a:lnSpc>
            </a:pPr>
            <a:r>
              <a:rPr lang="en-GB" sz="1400" dirty="0">
                <a:latin typeface="Gill Sans"/>
                <a:cs typeface="Gill Sans"/>
              </a:rPr>
              <a:t>Participants must bring their own laptops in order to carry out the practical exercises, with the necessary software pre-installed:</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QGIS 2.14 LTR (or higher):</a:t>
            </a:r>
          </a:p>
          <a:p>
            <a:pPr>
              <a:lnSpc>
                <a:spcPct val="150000"/>
              </a:lnSpc>
            </a:pPr>
            <a:r>
              <a:rPr lang="en-GB" sz="1400" dirty="0">
                <a:latin typeface="Gill Sans"/>
                <a:cs typeface="Gill Sans"/>
                <a:hlinkClick r:id="rId2"/>
              </a:rPr>
              <a:t>http://qgis.org/en/site/forusers/download.html</a:t>
            </a:r>
            <a:endParaRPr lang="en-GB" sz="1400" dirty="0">
              <a:latin typeface="Gill Sans"/>
              <a:cs typeface="Gill Sans"/>
            </a:endParaRPr>
          </a:p>
          <a:p>
            <a:pPr>
              <a:lnSpc>
                <a:spcPct val="150000"/>
              </a:lnSpc>
            </a:pPr>
            <a:endParaRPr lang="en-GB" sz="1400" dirty="0">
              <a:latin typeface="Gill Sans"/>
              <a:cs typeface="Gill Sans"/>
            </a:endParaRPr>
          </a:p>
          <a:p>
            <a:pPr>
              <a:lnSpc>
                <a:spcPct val="150000"/>
              </a:lnSpc>
            </a:pPr>
            <a:r>
              <a:rPr lang="en-GB" sz="1400" dirty="0" err="1">
                <a:latin typeface="Gill Sans"/>
                <a:cs typeface="Gill Sans"/>
              </a:rPr>
              <a:t>depthmapXnet</a:t>
            </a:r>
            <a:r>
              <a:rPr lang="en-GB" sz="1400" dirty="0">
                <a:latin typeface="Gill Sans"/>
                <a:cs typeface="Gill Sans"/>
              </a:rPr>
              <a:t> 0.35:</a:t>
            </a:r>
          </a:p>
          <a:p>
            <a:pPr>
              <a:lnSpc>
                <a:spcPct val="150000"/>
              </a:lnSpc>
            </a:pPr>
            <a:r>
              <a:rPr lang="en-GB" sz="1400" dirty="0">
                <a:latin typeface="Gill Sans"/>
                <a:cs typeface="Gill Sans"/>
                <a:hlinkClick r:id="rId3"/>
              </a:rPr>
              <a:t>http://archtech.gr/varoudis/depthmapX/?dir=depthmapXnet</a:t>
            </a:r>
            <a:endParaRPr lang="en-GB" sz="1400" dirty="0">
              <a:latin typeface="Gill Sans"/>
              <a:cs typeface="Gill Sans"/>
            </a:endParaRPr>
          </a:p>
          <a:p>
            <a:pPr>
              <a:lnSpc>
                <a:spcPct val="150000"/>
              </a:lnSpc>
            </a:pPr>
            <a:endParaRPr lang="en-GB" sz="1400" dirty="0">
              <a:latin typeface="Gill Sans"/>
              <a:cs typeface="Gill Sans"/>
            </a:endParaRPr>
          </a:p>
          <a:p>
            <a:pPr>
              <a:lnSpc>
                <a:spcPct val="150000"/>
              </a:lnSpc>
            </a:pPr>
            <a:r>
              <a:rPr lang="en-GB" sz="1400" dirty="0">
                <a:latin typeface="Gill Sans"/>
                <a:cs typeface="Gill Sans"/>
              </a:rPr>
              <a:t>Space Syntax Toolkit:</a:t>
            </a:r>
          </a:p>
          <a:p>
            <a:pPr>
              <a:lnSpc>
                <a:spcPct val="150000"/>
              </a:lnSpc>
            </a:pPr>
            <a:r>
              <a:rPr lang="en-GB" sz="1400" dirty="0">
                <a:latin typeface="Gill Sans"/>
                <a:cs typeface="Gill Sans"/>
                <a:hlinkClick r:id="rId4"/>
              </a:rPr>
              <a:t>https://github.com/SpaceGroupUCL/qgisSpaceSyntaxToolkit/wiki/Installation</a:t>
            </a:r>
            <a:r>
              <a:rPr lang="en-GB" sz="1400" dirty="0">
                <a:latin typeface="Gill Sans"/>
                <a:cs typeface="Gill Sans"/>
              </a:rPr>
              <a:t> </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a:solidFill>
                  <a:srgbClr val="FF6600"/>
                </a:solidFill>
                <a:latin typeface="Gill Sans"/>
                <a:cs typeface="Gill Sans"/>
              </a:rPr>
              <a:t>Introduction</a:t>
            </a:r>
            <a:endParaRPr lang="en-US" dirty="0">
              <a:solidFill>
                <a:srgbClr val="FF6600"/>
              </a:solidFill>
              <a:latin typeface="Gill Sans"/>
              <a:cs typeface="Gill Sans"/>
            </a:endParaRPr>
          </a:p>
        </p:txBody>
      </p:sp>
    </p:spTree>
    <p:extLst>
      <p:ext uri="{BB962C8B-B14F-4D97-AF65-F5344CB8AC3E}">
        <p14:creationId xmlns:p14="http://schemas.microsoft.com/office/powerpoint/2010/main" val="35716610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a:t>
            </a:r>
            <a:endParaRPr lang="en-US" dirty="0">
              <a:solidFill>
                <a:srgbClr val="FF6600"/>
              </a:solidFill>
              <a:latin typeface="Gill Sans"/>
              <a:cs typeface="Gill Sans"/>
            </a:endParaRPr>
          </a:p>
        </p:txBody>
      </p:sp>
      <p:sp>
        <p:nvSpPr>
          <p:cNvPr id="3" name="Rectangle 2">
            <a:extLst>
              <a:ext uri="{FF2B5EF4-FFF2-40B4-BE49-F238E27FC236}">
                <a16:creationId xmlns="" xmlns:a16="http://schemas.microsoft.com/office/drawing/2014/main" id="{C8765E5C-1233-48D0-BF58-3932883ED395}"/>
              </a:ext>
            </a:extLst>
          </p:cNvPr>
          <p:cNvSpPr/>
          <p:nvPr/>
        </p:nvSpPr>
        <p:spPr>
          <a:xfrm>
            <a:off x="814270" y="5842056"/>
            <a:ext cx="8463293" cy="738664"/>
          </a:xfrm>
          <a:prstGeom prst="rect">
            <a:avLst/>
          </a:prstGeom>
        </p:spPr>
        <p:txBody>
          <a:bodyPr wrap="square">
            <a:spAutoFit/>
          </a:bodyPr>
          <a:lstStyle/>
          <a:p>
            <a:r>
              <a:rPr lang="en-GB" sz="1400" dirty="0">
                <a:solidFill>
                  <a:srgbClr val="24292E"/>
                </a:solidFill>
                <a:latin typeface="Arial" panose="020B0604020202020204" pitchFamily="34" charset="0"/>
                <a:cs typeface="Arial" panose="020B0604020202020204" pitchFamily="34" charset="0"/>
              </a:rPr>
              <a:t>Urban Data Input Tool is a plugin to ease aid the input of urban data like frontage type, entrance type and land use type as per Space Syntax Limited standards. The Space Syntax community is the key users for the plugin. The display styles and categories included are as per Space Syntax Limited Standards. </a:t>
            </a:r>
            <a:endParaRPr lang="en-US" sz="1400" dirty="0">
              <a:solidFill>
                <a:srgbClr val="24292E"/>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 xmlns:a16="http://schemas.microsoft.com/office/drawing/2014/main" id="{FF07EDF8-71F8-4029-ADB9-506119322DE7}"/>
              </a:ext>
            </a:extLst>
          </p:cNvPr>
          <p:cNvPicPr>
            <a:picLocks noChangeAspect="1"/>
          </p:cNvPicPr>
          <p:nvPr/>
        </p:nvPicPr>
        <p:blipFill rotWithShape="1">
          <a:blip r:embed="rId2">
            <a:extLst>
              <a:ext uri="{28A0092B-C50C-407E-A947-70E740481C1C}">
                <a14:useLocalDpi xmlns:a14="http://schemas.microsoft.com/office/drawing/2010/main" val="0"/>
              </a:ext>
            </a:extLst>
          </a:blip>
          <a:srcRect b="4582"/>
          <a:stretch/>
        </p:blipFill>
        <p:spPr>
          <a:xfrm>
            <a:off x="951765" y="891766"/>
            <a:ext cx="8122471" cy="4862352"/>
          </a:xfrm>
          <a:prstGeom prst="rect">
            <a:avLst/>
          </a:prstGeom>
        </p:spPr>
      </p:pic>
      <p:sp>
        <p:nvSpPr>
          <p:cNvPr id="11" name="Oval 10"/>
          <p:cNvSpPr>
            <a:spLocks noChangeAspect="1"/>
          </p:cNvSpPr>
          <p:nvPr/>
        </p:nvSpPr>
        <p:spPr bwMode="auto">
          <a:xfrm>
            <a:off x="471750" y="315531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3848356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a:t>
            </a:r>
            <a:endParaRPr lang="en-US" dirty="0">
              <a:solidFill>
                <a:srgbClr val="FF6600"/>
              </a:solidFill>
              <a:latin typeface="Gill Sans"/>
              <a:cs typeface="Gill Sans"/>
            </a:endParaRPr>
          </a:p>
        </p:txBody>
      </p:sp>
      <p:sp>
        <p:nvSpPr>
          <p:cNvPr id="8" name="Rectangle 7">
            <a:extLst>
              <a:ext uri="{FF2B5EF4-FFF2-40B4-BE49-F238E27FC236}">
                <a16:creationId xmlns="" xmlns:a16="http://schemas.microsoft.com/office/drawing/2014/main" id="{49227C21-D93A-4286-8576-D65D00416CBE}"/>
              </a:ext>
            </a:extLst>
          </p:cNvPr>
          <p:cNvSpPr/>
          <p:nvPr/>
        </p:nvSpPr>
        <p:spPr>
          <a:xfrm>
            <a:off x="4107770" y="43185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Entrance </a:t>
            </a:r>
            <a:r>
              <a:rPr lang="en-GB" sz="1100" b="1" dirty="0" smtClean="0">
                <a:solidFill>
                  <a:srgbClr val="24292E"/>
                </a:solidFill>
                <a:latin typeface="Arial" panose="020B0604020202020204" pitchFamily="34" charset="0"/>
                <a:cs typeface="Arial" panose="020B0604020202020204" pitchFamily="34" charset="0"/>
              </a:rPr>
              <a:t>survey</a:t>
            </a:r>
            <a:endParaRPr lang="en-US" sz="1100" b="1" dirty="0">
              <a:solidFill>
                <a:srgbClr val="24292E"/>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 xmlns:a16="http://schemas.microsoft.com/office/drawing/2014/main" id="{4E980011-3E5D-4BE1-9342-051763B9D2E1}"/>
              </a:ext>
            </a:extLst>
          </p:cNvPr>
          <p:cNvSpPr/>
          <p:nvPr/>
        </p:nvSpPr>
        <p:spPr>
          <a:xfrm>
            <a:off x="7295470" y="43185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Land use </a:t>
            </a:r>
            <a:r>
              <a:rPr lang="en-GB" sz="1100" b="1" dirty="0" smtClean="0">
                <a:solidFill>
                  <a:srgbClr val="24292E"/>
                </a:solidFill>
                <a:latin typeface="Arial" panose="020B0604020202020204" pitchFamily="34" charset="0"/>
                <a:cs typeface="Arial" panose="020B0604020202020204" pitchFamily="34" charset="0"/>
              </a:rPr>
              <a:t>survey</a:t>
            </a:r>
            <a:endParaRPr lang="en-US" sz="1100" b="1" dirty="0">
              <a:solidFill>
                <a:srgbClr val="24292E"/>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 xmlns:a16="http://schemas.microsoft.com/office/drawing/2014/main" id="{B3144D15-9323-478E-9052-80288AA06CCD}"/>
              </a:ext>
            </a:extLst>
          </p:cNvPr>
          <p:cNvSpPr/>
          <p:nvPr/>
        </p:nvSpPr>
        <p:spPr>
          <a:xfrm>
            <a:off x="627970" y="43185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Frontage </a:t>
            </a:r>
            <a:r>
              <a:rPr lang="en-GB" sz="1100" b="1" dirty="0" smtClean="0">
                <a:solidFill>
                  <a:srgbClr val="24292E"/>
                </a:solidFill>
                <a:latin typeface="Arial" panose="020B0604020202020204" pitchFamily="34" charset="0"/>
                <a:cs typeface="Arial" panose="020B0604020202020204" pitchFamily="34" charset="0"/>
              </a:rPr>
              <a:t>survey</a:t>
            </a:r>
            <a:endParaRPr lang="en-US" sz="1100" b="1" dirty="0">
              <a:solidFill>
                <a:srgbClr val="24292E"/>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 xmlns:a16="http://schemas.microsoft.com/office/drawing/2014/main" id="{FF07EDF8-71F8-4029-ADB9-506119322DE7}"/>
              </a:ext>
            </a:extLst>
          </p:cNvPr>
          <p:cNvPicPr>
            <a:picLocks noChangeAspect="1"/>
          </p:cNvPicPr>
          <p:nvPr/>
        </p:nvPicPr>
        <p:blipFill rotWithShape="1">
          <a:blip r:embed="rId2">
            <a:extLst>
              <a:ext uri="{28A0092B-C50C-407E-A947-70E740481C1C}">
                <a14:useLocalDpi xmlns:a14="http://schemas.microsoft.com/office/drawing/2010/main" val="0"/>
              </a:ext>
            </a:extLst>
          </a:blip>
          <a:srcRect l="34828" r="35238"/>
          <a:stretch/>
        </p:blipFill>
        <p:spPr>
          <a:xfrm>
            <a:off x="703969" y="704312"/>
            <a:ext cx="2505494" cy="5020976"/>
          </a:xfrm>
          <a:prstGeom prst="rect">
            <a:avLst/>
          </a:prstGeom>
        </p:spPr>
      </p:pic>
      <p:pic>
        <p:nvPicPr>
          <p:cNvPr id="14" name="Picture 13">
            <a:extLst>
              <a:ext uri="{FF2B5EF4-FFF2-40B4-BE49-F238E27FC236}">
                <a16:creationId xmlns="" xmlns:a16="http://schemas.microsoft.com/office/drawing/2014/main" id="{FF07EDF8-71F8-4029-ADB9-506119322DE7}"/>
              </a:ext>
            </a:extLst>
          </p:cNvPr>
          <p:cNvPicPr>
            <a:picLocks noChangeAspect="1"/>
          </p:cNvPicPr>
          <p:nvPr/>
        </p:nvPicPr>
        <p:blipFill rotWithShape="1">
          <a:blip r:embed="rId3">
            <a:extLst>
              <a:ext uri="{28A0092B-C50C-407E-A947-70E740481C1C}">
                <a14:useLocalDpi xmlns:a14="http://schemas.microsoft.com/office/drawing/2010/main" val="0"/>
              </a:ext>
            </a:extLst>
          </a:blip>
          <a:srcRect l="35025" r="35099" b="4582"/>
          <a:stretch/>
        </p:blipFill>
        <p:spPr>
          <a:xfrm>
            <a:off x="7411781" y="701744"/>
            <a:ext cx="2505229" cy="5019669"/>
          </a:xfrm>
          <a:prstGeom prst="rect">
            <a:avLst/>
          </a:prstGeom>
        </p:spPr>
      </p:pic>
      <p:pic>
        <p:nvPicPr>
          <p:cNvPr id="15" name="Picture 14">
            <a:extLst>
              <a:ext uri="{FF2B5EF4-FFF2-40B4-BE49-F238E27FC236}">
                <a16:creationId xmlns="" xmlns:a16="http://schemas.microsoft.com/office/drawing/2014/main" id="{FF07EDF8-71F8-4029-ADB9-506119322DE7}"/>
              </a:ext>
            </a:extLst>
          </p:cNvPr>
          <p:cNvPicPr>
            <a:picLocks noChangeAspect="1"/>
          </p:cNvPicPr>
          <p:nvPr/>
        </p:nvPicPr>
        <p:blipFill rotWithShape="1">
          <a:blip r:embed="rId4">
            <a:extLst>
              <a:ext uri="{28A0092B-C50C-407E-A947-70E740481C1C}">
                <a14:useLocalDpi xmlns:a14="http://schemas.microsoft.com/office/drawing/2010/main" val="0"/>
              </a:ext>
            </a:extLst>
          </a:blip>
          <a:srcRect l="34945" r="35296" b="4699"/>
          <a:stretch/>
        </p:blipFill>
        <p:spPr>
          <a:xfrm>
            <a:off x="4121503" y="687112"/>
            <a:ext cx="2505229" cy="5042874"/>
          </a:xfrm>
          <a:prstGeom prst="rect">
            <a:avLst/>
          </a:prstGeom>
        </p:spPr>
      </p:pic>
      <p:sp>
        <p:nvSpPr>
          <p:cNvPr id="17" name="Oval 16"/>
          <p:cNvSpPr>
            <a:spLocks noChangeAspect="1"/>
          </p:cNvSpPr>
          <p:nvPr/>
        </p:nvSpPr>
        <p:spPr bwMode="auto">
          <a:xfrm>
            <a:off x="471750" y="315531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4957864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a:t>
            </a:r>
            <a:endParaRPr lang="en-US" dirty="0">
              <a:solidFill>
                <a:srgbClr val="FF6600"/>
              </a:solidFill>
              <a:latin typeface="Gill Sans"/>
              <a:cs typeface="Gill Sans"/>
            </a:endParaRPr>
          </a:p>
        </p:txBody>
      </p:sp>
      <p:sp>
        <p:nvSpPr>
          <p:cNvPr id="8" name="Rectangle 7">
            <a:extLst>
              <a:ext uri="{FF2B5EF4-FFF2-40B4-BE49-F238E27FC236}">
                <a16:creationId xmlns="" xmlns:a16="http://schemas.microsoft.com/office/drawing/2014/main" id="{49227C21-D93A-4286-8576-D65D00416CBE}"/>
              </a:ext>
            </a:extLst>
          </p:cNvPr>
          <p:cNvSpPr/>
          <p:nvPr/>
        </p:nvSpPr>
        <p:spPr>
          <a:xfrm>
            <a:off x="4107770" y="43185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Entrance tool</a:t>
            </a:r>
            <a:endParaRPr lang="en-US" sz="1100" b="1" dirty="0">
              <a:solidFill>
                <a:srgbClr val="24292E"/>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 xmlns:a16="http://schemas.microsoft.com/office/drawing/2014/main" id="{4E980011-3E5D-4BE1-9342-051763B9D2E1}"/>
              </a:ext>
            </a:extLst>
          </p:cNvPr>
          <p:cNvSpPr/>
          <p:nvPr/>
        </p:nvSpPr>
        <p:spPr>
          <a:xfrm>
            <a:off x="7295470" y="43185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Land use tool</a:t>
            </a:r>
            <a:endParaRPr lang="en-US" sz="1100" b="1" dirty="0">
              <a:solidFill>
                <a:srgbClr val="24292E"/>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 xmlns:a16="http://schemas.microsoft.com/office/drawing/2014/main" id="{46754039-3BCF-4B99-BB9A-044BD5FB44AE}"/>
              </a:ext>
            </a:extLst>
          </p:cNvPr>
          <p:cNvPicPr>
            <a:picLocks noChangeAspect="1"/>
          </p:cNvPicPr>
          <p:nvPr/>
        </p:nvPicPr>
        <p:blipFill>
          <a:blip r:embed="rId2"/>
          <a:stretch>
            <a:fillRect/>
          </a:stretch>
        </p:blipFill>
        <p:spPr>
          <a:xfrm>
            <a:off x="725160" y="693467"/>
            <a:ext cx="2627640" cy="4938556"/>
          </a:xfrm>
          <a:prstGeom prst="rect">
            <a:avLst/>
          </a:prstGeom>
        </p:spPr>
      </p:pic>
      <p:pic>
        <p:nvPicPr>
          <p:cNvPr id="12" name="Picture 11">
            <a:extLst>
              <a:ext uri="{FF2B5EF4-FFF2-40B4-BE49-F238E27FC236}">
                <a16:creationId xmlns="" xmlns:a16="http://schemas.microsoft.com/office/drawing/2014/main" id="{23F3DDD4-E9FC-46E3-A049-57DFC6103FB0}"/>
              </a:ext>
            </a:extLst>
          </p:cNvPr>
          <p:cNvPicPr>
            <a:picLocks noChangeAspect="1"/>
          </p:cNvPicPr>
          <p:nvPr/>
        </p:nvPicPr>
        <p:blipFill>
          <a:blip r:embed="rId3"/>
          <a:stretch>
            <a:fillRect/>
          </a:stretch>
        </p:blipFill>
        <p:spPr>
          <a:xfrm>
            <a:off x="4045970" y="709613"/>
            <a:ext cx="2626860" cy="4916487"/>
          </a:xfrm>
          <a:prstGeom prst="rect">
            <a:avLst/>
          </a:prstGeom>
        </p:spPr>
      </p:pic>
      <p:pic>
        <p:nvPicPr>
          <p:cNvPr id="13" name="Picture 12">
            <a:extLst>
              <a:ext uri="{FF2B5EF4-FFF2-40B4-BE49-F238E27FC236}">
                <a16:creationId xmlns="" xmlns:a16="http://schemas.microsoft.com/office/drawing/2014/main" id="{52D6D72E-ECBF-4794-A6BA-DA390B032482}"/>
              </a:ext>
            </a:extLst>
          </p:cNvPr>
          <p:cNvPicPr>
            <a:picLocks noChangeAspect="1"/>
          </p:cNvPicPr>
          <p:nvPr/>
        </p:nvPicPr>
        <p:blipFill>
          <a:blip r:embed="rId4"/>
          <a:stretch>
            <a:fillRect/>
          </a:stretch>
        </p:blipFill>
        <p:spPr>
          <a:xfrm>
            <a:off x="7265415" y="693467"/>
            <a:ext cx="2665986" cy="4943550"/>
          </a:xfrm>
          <a:prstGeom prst="rect">
            <a:avLst/>
          </a:prstGeom>
        </p:spPr>
      </p:pic>
      <p:sp>
        <p:nvSpPr>
          <p:cNvPr id="16" name="Rectangle 15">
            <a:extLst>
              <a:ext uri="{FF2B5EF4-FFF2-40B4-BE49-F238E27FC236}">
                <a16:creationId xmlns="" xmlns:a16="http://schemas.microsoft.com/office/drawing/2014/main" id="{B3144D15-9323-478E-9052-80288AA06CCD}"/>
              </a:ext>
            </a:extLst>
          </p:cNvPr>
          <p:cNvSpPr/>
          <p:nvPr/>
        </p:nvSpPr>
        <p:spPr>
          <a:xfrm>
            <a:off x="627970" y="43185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Frontage tool</a:t>
            </a:r>
            <a:endParaRPr lang="en-US" sz="1100" b="1" dirty="0">
              <a:solidFill>
                <a:srgbClr val="24292E"/>
              </a:solidFill>
              <a:latin typeface="Arial" panose="020B0604020202020204" pitchFamily="34" charset="0"/>
              <a:cs typeface="Arial" panose="020B0604020202020204" pitchFamily="34" charset="0"/>
            </a:endParaRPr>
          </a:p>
        </p:txBody>
      </p:sp>
      <p:sp>
        <p:nvSpPr>
          <p:cNvPr id="11" name="Oval 10"/>
          <p:cNvSpPr>
            <a:spLocks noChangeAspect="1"/>
          </p:cNvSpPr>
          <p:nvPr/>
        </p:nvSpPr>
        <p:spPr bwMode="auto">
          <a:xfrm>
            <a:off x="471750" y="315531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9593216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  Frontage tool</a:t>
            </a:r>
            <a:endParaRPr lang="en-US" dirty="0">
              <a:solidFill>
                <a:srgbClr val="FF6600"/>
              </a:solidFill>
              <a:latin typeface="Gill Sans"/>
              <a:cs typeface="Gill Sans"/>
            </a:endParaRPr>
          </a:p>
        </p:txBody>
      </p:sp>
      <p:sp>
        <p:nvSpPr>
          <p:cNvPr id="3" name="Rectangle 2">
            <a:extLst>
              <a:ext uri="{FF2B5EF4-FFF2-40B4-BE49-F238E27FC236}">
                <a16:creationId xmlns="" xmlns:a16="http://schemas.microsoft.com/office/drawing/2014/main" id="{C8765E5C-1233-48D0-BF58-3932883ED395}"/>
              </a:ext>
            </a:extLst>
          </p:cNvPr>
          <p:cNvSpPr/>
          <p:nvPr/>
        </p:nvSpPr>
        <p:spPr>
          <a:xfrm>
            <a:off x="7776810" y="69346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Data categories</a:t>
            </a:r>
            <a:endParaRPr lang="en-US" sz="1100" b="1" dirty="0">
              <a:solidFill>
                <a:srgbClr val="24292E"/>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 xmlns:a16="http://schemas.microsoft.com/office/drawing/2014/main" id="{4E980011-3E5D-4BE1-9342-051763B9D2E1}"/>
              </a:ext>
            </a:extLst>
          </p:cNvPr>
          <p:cNvSpPr/>
          <p:nvPr/>
        </p:nvSpPr>
        <p:spPr>
          <a:xfrm>
            <a:off x="3644900" y="893849"/>
            <a:ext cx="8463293" cy="600164"/>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Create New Frontage layer</a:t>
            </a:r>
          </a:p>
          <a:p>
            <a:pPr marL="171450" indent="-171450">
              <a:buFont typeface="Arial" panose="020B0604020202020204" pitchFamily="34" charset="0"/>
              <a:buChar char="•"/>
            </a:pPr>
            <a:r>
              <a:rPr lang="en-GB" sz="1100" dirty="0">
                <a:solidFill>
                  <a:srgbClr val="24292E"/>
                </a:solidFill>
                <a:latin typeface="Arial" panose="020B0604020202020204" pitchFamily="34" charset="0"/>
                <a:cs typeface="Arial" panose="020B0604020202020204" pitchFamily="34" charset="0"/>
              </a:rPr>
              <a:t>Using buildings/block dataset</a:t>
            </a:r>
          </a:p>
          <a:p>
            <a:pPr marL="171450" indent="-171450">
              <a:buFont typeface="Arial" panose="020B0604020202020204" pitchFamily="34" charset="0"/>
              <a:buChar char="•"/>
            </a:pPr>
            <a:r>
              <a:rPr lang="en-GB" sz="1100" dirty="0">
                <a:solidFill>
                  <a:srgbClr val="24292E"/>
                </a:solidFill>
                <a:latin typeface="Arial" panose="020B0604020202020204" pitchFamily="34" charset="0"/>
                <a:cs typeface="Arial" panose="020B0604020202020204" pitchFamily="34" charset="0"/>
              </a:rPr>
              <a:t>Without using building/block dataset</a:t>
            </a:r>
            <a:endParaRPr lang="en-US" sz="1100" dirty="0">
              <a:solidFill>
                <a:srgbClr val="24292E"/>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 xmlns:a16="http://schemas.microsoft.com/office/drawing/2014/main" id="{46754039-3BCF-4B99-BB9A-044BD5FB44AE}"/>
              </a:ext>
            </a:extLst>
          </p:cNvPr>
          <p:cNvPicPr>
            <a:picLocks noChangeAspect="1"/>
          </p:cNvPicPr>
          <p:nvPr/>
        </p:nvPicPr>
        <p:blipFill>
          <a:blip r:embed="rId2"/>
          <a:stretch>
            <a:fillRect/>
          </a:stretch>
        </p:blipFill>
        <p:spPr>
          <a:xfrm>
            <a:off x="725160" y="693467"/>
            <a:ext cx="2627640" cy="4938556"/>
          </a:xfrm>
          <a:prstGeom prst="rect">
            <a:avLst/>
          </a:prstGeom>
        </p:spPr>
      </p:pic>
      <p:pic>
        <p:nvPicPr>
          <p:cNvPr id="11" name="Picture 10">
            <a:extLst>
              <a:ext uri="{FF2B5EF4-FFF2-40B4-BE49-F238E27FC236}">
                <a16:creationId xmlns="" xmlns:a16="http://schemas.microsoft.com/office/drawing/2014/main" id="{97EE2C9B-7165-4ED1-BB63-3583C8EA5CB8}"/>
              </a:ext>
            </a:extLst>
          </p:cNvPr>
          <p:cNvPicPr>
            <a:picLocks noChangeAspect="1"/>
          </p:cNvPicPr>
          <p:nvPr/>
        </p:nvPicPr>
        <p:blipFill>
          <a:blip r:embed="rId3"/>
          <a:stretch>
            <a:fillRect/>
          </a:stretch>
        </p:blipFill>
        <p:spPr>
          <a:xfrm>
            <a:off x="7867649" y="895023"/>
            <a:ext cx="1466850" cy="1085850"/>
          </a:xfrm>
          <a:prstGeom prst="rect">
            <a:avLst/>
          </a:prstGeom>
        </p:spPr>
      </p:pic>
      <p:sp>
        <p:nvSpPr>
          <p:cNvPr id="14" name="Rectangle 13">
            <a:extLst>
              <a:ext uri="{FF2B5EF4-FFF2-40B4-BE49-F238E27FC236}">
                <a16:creationId xmlns="" xmlns:a16="http://schemas.microsoft.com/office/drawing/2014/main" id="{AE18448C-FFD7-43AE-9C81-9EFAE67E35CE}"/>
              </a:ext>
            </a:extLst>
          </p:cNvPr>
          <p:cNvSpPr/>
          <p:nvPr/>
        </p:nvSpPr>
        <p:spPr>
          <a:xfrm>
            <a:off x="3636003" y="1693949"/>
            <a:ext cx="8463293" cy="430887"/>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Frontage Category</a:t>
            </a:r>
          </a:p>
          <a:p>
            <a:endParaRPr lang="en-US" sz="1100" b="1" dirty="0">
              <a:solidFill>
                <a:srgbClr val="24292E"/>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 xmlns:a16="http://schemas.microsoft.com/office/drawing/2014/main" id="{09651710-E5D5-4B4E-8378-A03186D163CC}"/>
              </a:ext>
            </a:extLst>
          </p:cNvPr>
          <p:cNvSpPr/>
          <p:nvPr/>
        </p:nvSpPr>
        <p:spPr>
          <a:xfrm>
            <a:off x="3636003" y="3497349"/>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Selected feature data</a:t>
            </a:r>
            <a:endParaRPr lang="en-US" sz="1100" b="1" dirty="0">
              <a:solidFill>
                <a:srgbClr val="24292E"/>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 xmlns:a16="http://schemas.microsoft.com/office/drawing/2014/main" id="{A3487DB7-77FF-4A0C-AF00-B5330E59A3B7}"/>
              </a:ext>
            </a:extLst>
          </p:cNvPr>
          <p:cNvSpPr/>
          <p:nvPr/>
        </p:nvSpPr>
        <p:spPr>
          <a:xfrm>
            <a:off x="3540753" y="501722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Update buttons</a:t>
            </a:r>
            <a:endParaRPr lang="en-US" sz="1100" b="1" dirty="0">
              <a:solidFill>
                <a:srgbClr val="24292E"/>
              </a:solidFill>
              <a:latin typeface="Arial" panose="020B0604020202020204" pitchFamily="34" charset="0"/>
              <a:cs typeface="Arial" panose="020B0604020202020204" pitchFamily="34" charset="0"/>
            </a:endParaRPr>
          </a:p>
        </p:txBody>
      </p:sp>
      <p:cxnSp>
        <p:nvCxnSpPr>
          <p:cNvPr id="4" name="Straight Connector 3">
            <a:extLst>
              <a:ext uri="{FF2B5EF4-FFF2-40B4-BE49-F238E27FC236}">
                <a16:creationId xmlns="" xmlns:a16="http://schemas.microsoft.com/office/drawing/2014/main" id="{5E9AF7EB-0265-4DD8-8A1C-C5030B42F4C2}"/>
              </a:ext>
            </a:extLst>
          </p:cNvPr>
          <p:cNvCxnSpPr/>
          <p:nvPr/>
        </p:nvCxnSpPr>
        <p:spPr bwMode="auto">
          <a:xfrm>
            <a:off x="3251200" y="18414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 xmlns:a16="http://schemas.microsoft.com/office/drawing/2014/main" id="{310D63FB-D096-4D4A-BBE0-A54A4EF6EC34}"/>
              </a:ext>
            </a:extLst>
          </p:cNvPr>
          <p:cNvCxnSpPr/>
          <p:nvPr/>
        </p:nvCxnSpPr>
        <p:spPr bwMode="auto">
          <a:xfrm>
            <a:off x="3251200" y="11937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 xmlns:a16="http://schemas.microsoft.com/office/drawing/2014/main" id="{7914BFCD-3409-4234-8017-3EDA0E45D7D1}"/>
              </a:ext>
            </a:extLst>
          </p:cNvPr>
          <p:cNvCxnSpPr/>
          <p:nvPr/>
        </p:nvCxnSpPr>
        <p:spPr bwMode="auto">
          <a:xfrm>
            <a:off x="3251200" y="36448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 xmlns:a16="http://schemas.microsoft.com/office/drawing/2014/main" id="{318A7DF0-90DC-43F8-A36A-D63D857018D5}"/>
              </a:ext>
            </a:extLst>
          </p:cNvPr>
          <p:cNvCxnSpPr/>
          <p:nvPr/>
        </p:nvCxnSpPr>
        <p:spPr bwMode="auto">
          <a:xfrm>
            <a:off x="3155950" y="513928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2" name="Rectangle 21">
            <a:extLst>
              <a:ext uri="{FF2B5EF4-FFF2-40B4-BE49-F238E27FC236}">
                <a16:creationId xmlns="" xmlns:a16="http://schemas.microsoft.com/office/drawing/2014/main" id="{2EB3D03E-B7DC-4D7A-AC4B-33C4B9AC7D51}"/>
              </a:ext>
            </a:extLst>
          </p:cNvPr>
          <p:cNvSpPr/>
          <p:nvPr/>
        </p:nvSpPr>
        <p:spPr>
          <a:xfrm>
            <a:off x="3540753" y="530932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Hide lines with no data</a:t>
            </a:r>
            <a:endParaRPr lang="en-US" sz="1100" b="1" dirty="0">
              <a:solidFill>
                <a:srgbClr val="24292E"/>
              </a:solidFill>
              <a:latin typeface="Arial" panose="020B0604020202020204" pitchFamily="34" charset="0"/>
              <a:cs typeface="Arial" panose="020B0604020202020204" pitchFamily="34" charset="0"/>
            </a:endParaRPr>
          </a:p>
        </p:txBody>
      </p:sp>
      <p:cxnSp>
        <p:nvCxnSpPr>
          <p:cNvPr id="23" name="Straight Connector 22">
            <a:extLst>
              <a:ext uri="{FF2B5EF4-FFF2-40B4-BE49-F238E27FC236}">
                <a16:creationId xmlns="" xmlns:a16="http://schemas.microsoft.com/office/drawing/2014/main" id="{CA1030B8-7BFE-46E4-B899-78918EAD0FCC}"/>
              </a:ext>
            </a:extLst>
          </p:cNvPr>
          <p:cNvCxnSpPr/>
          <p:nvPr/>
        </p:nvCxnSpPr>
        <p:spPr bwMode="auto">
          <a:xfrm>
            <a:off x="3155950" y="543138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7" name="Oval 16"/>
          <p:cNvSpPr>
            <a:spLocks noChangeAspect="1"/>
          </p:cNvSpPr>
          <p:nvPr/>
        </p:nvSpPr>
        <p:spPr bwMode="auto">
          <a:xfrm>
            <a:off x="471750" y="315531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6600947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  Frontage tool</a:t>
            </a:r>
            <a:endParaRPr lang="en-US" dirty="0">
              <a:solidFill>
                <a:srgbClr val="FF6600"/>
              </a:solidFill>
              <a:latin typeface="Gill Sans"/>
              <a:cs typeface="Gill Sans"/>
            </a:endParaRPr>
          </a:p>
        </p:txBody>
      </p:sp>
      <p:pic>
        <p:nvPicPr>
          <p:cNvPr id="17" name="Picture 16">
            <a:extLst>
              <a:ext uri="{FF2B5EF4-FFF2-40B4-BE49-F238E27FC236}">
                <a16:creationId xmlns="" xmlns:a16="http://schemas.microsoft.com/office/drawing/2014/main" id="{FF07EDF8-71F8-4029-ADB9-506119322D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130" y="522288"/>
            <a:ext cx="9366291" cy="5618661"/>
          </a:xfrm>
          <a:prstGeom prst="rect">
            <a:avLst/>
          </a:prstGeom>
        </p:spPr>
      </p:pic>
      <p:sp>
        <p:nvSpPr>
          <p:cNvPr id="4" name="Oval 3"/>
          <p:cNvSpPr>
            <a:spLocks noChangeAspect="1"/>
          </p:cNvSpPr>
          <p:nvPr/>
        </p:nvSpPr>
        <p:spPr bwMode="auto">
          <a:xfrm>
            <a:off x="471750" y="315531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9935990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 xmlns:a16="http://schemas.microsoft.com/office/drawing/2014/main" id="{D09380F8-FD28-4B2E-917B-A028EA7AF74B}"/>
              </a:ext>
            </a:extLst>
          </p:cNvPr>
          <p:cNvPicPr>
            <a:picLocks noChangeAspect="1"/>
          </p:cNvPicPr>
          <p:nvPr/>
        </p:nvPicPr>
        <p:blipFill>
          <a:blip r:embed="rId2"/>
          <a:stretch>
            <a:fillRect/>
          </a:stretch>
        </p:blipFill>
        <p:spPr>
          <a:xfrm>
            <a:off x="655070" y="709613"/>
            <a:ext cx="2626860" cy="4916487"/>
          </a:xfrm>
          <a:prstGeom prst="rect">
            <a:avLst/>
          </a:prstGeom>
        </p:spPr>
      </p:pic>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  Entrance tool</a:t>
            </a:r>
            <a:endParaRPr lang="en-US" dirty="0">
              <a:solidFill>
                <a:srgbClr val="FF6600"/>
              </a:solidFill>
              <a:latin typeface="Gill Sans"/>
              <a:cs typeface="Gill Sans"/>
            </a:endParaRPr>
          </a:p>
        </p:txBody>
      </p:sp>
      <p:sp>
        <p:nvSpPr>
          <p:cNvPr id="3" name="Rectangle 2">
            <a:extLst>
              <a:ext uri="{FF2B5EF4-FFF2-40B4-BE49-F238E27FC236}">
                <a16:creationId xmlns="" xmlns:a16="http://schemas.microsoft.com/office/drawing/2014/main" id="{C8765E5C-1233-48D0-BF58-3932883ED395}"/>
              </a:ext>
            </a:extLst>
          </p:cNvPr>
          <p:cNvSpPr/>
          <p:nvPr/>
        </p:nvSpPr>
        <p:spPr>
          <a:xfrm>
            <a:off x="7776810" y="69346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Data categories</a:t>
            </a:r>
            <a:endParaRPr lang="en-US" sz="1100" b="1" dirty="0">
              <a:solidFill>
                <a:srgbClr val="24292E"/>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 xmlns:a16="http://schemas.microsoft.com/office/drawing/2014/main" id="{4E980011-3E5D-4BE1-9342-051763B9D2E1}"/>
              </a:ext>
            </a:extLst>
          </p:cNvPr>
          <p:cNvSpPr/>
          <p:nvPr/>
        </p:nvSpPr>
        <p:spPr>
          <a:xfrm>
            <a:off x="3644900" y="1045829"/>
            <a:ext cx="8463293" cy="430887"/>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Create New Entrance layer</a:t>
            </a:r>
          </a:p>
          <a:p>
            <a:endParaRPr lang="en-US" sz="1100" dirty="0">
              <a:solidFill>
                <a:srgbClr val="24292E"/>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 xmlns:a16="http://schemas.microsoft.com/office/drawing/2014/main" id="{AE18448C-FFD7-43AE-9C81-9EFAE67E35CE}"/>
              </a:ext>
            </a:extLst>
          </p:cNvPr>
          <p:cNvSpPr/>
          <p:nvPr/>
        </p:nvSpPr>
        <p:spPr>
          <a:xfrm>
            <a:off x="3636003" y="1693949"/>
            <a:ext cx="8463293" cy="430887"/>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Entrance Category</a:t>
            </a:r>
          </a:p>
          <a:p>
            <a:endParaRPr lang="en-US" sz="1100" b="1" dirty="0">
              <a:solidFill>
                <a:srgbClr val="24292E"/>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 xmlns:a16="http://schemas.microsoft.com/office/drawing/2014/main" id="{09651710-E5D5-4B4E-8378-A03186D163CC}"/>
              </a:ext>
            </a:extLst>
          </p:cNvPr>
          <p:cNvSpPr/>
          <p:nvPr/>
        </p:nvSpPr>
        <p:spPr>
          <a:xfrm>
            <a:off x="3636003" y="3497349"/>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Selected feature data</a:t>
            </a:r>
            <a:endParaRPr lang="en-US" sz="1100" b="1" dirty="0">
              <a:solidFill>
                <a:srgbClr val="24292E"/>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 xmlns:a16="http://schemas.microsoft.com/office/drawing/2014/main" id="{A3487DB7-77FF-4A0C-AF00-B5330E59A3B7}"/>
              </a:ext>
            </a:extLst>
          </p:cNvPr>
          <p:cNvSpPr/>
          <p:nvPr/>
        </p:nvSpPr>
        <p:spPr>
          <a:xfrm>
            <a:off x="3540753" y="523312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Update buttons</a:t>
            </a:r>
            <a:endParaRPr lang="en-US" sz="1100" b="1" dirty="0">
              <a:solidFill>
                <a:srgbClr val="24292E"/>
              </a:solidFill>
              <a:latin typeface="Arial" panose="020B0604020202020204" pitchFamily="34" charset="0"/>
              <a:cs typeface="Arial" panose="020B0604020202020204" pitchFamily="34" charset="0"/>
            </a:endParaRPr>
          </a:p>
        </p:txBody>
      </p:sp>
      <p:cxnSp>
        <p:nvCxnSpPr>
          <p:cNvPr id="4" name="Straight Connector 3">
            <a:extLst>
              <a:ext uri="{FF2B5EF4-FFF2-40B4-BE49-F238E27FC236}">
                <a16:creationId xmlns="" xmlns:a16="http://schemas.microsoft.com/office/drawing/2014/main" id="{5E9AF7EB-0265-4DD8-8A1C-C5030B42F4C2}"/>
              </a:ext>
            </a:extLst>
          </p:cNvPr>
          <p:cNvCxnSpPr/>
          <p:nvPr/>
        </p:nvCxnSpPr>
        <p:spPr bwMode="auto">
          <a:xfrm>
            <a:off x="3251200" y="18414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 xmlns:a16="http://schemas.microsoft.com/office/drawing/2014/main" id="{310D63FB-D096-4D4A-BBE0-A54A4EF6EC34}"/>
              </a:ext>
            </a:extLst>
          </p:cNvPr>
          <p:cNvCxnSpPr/>
          <p:nvPr/>
        </p:nvCxnSpPr>
        <p:spPr bwMode="auto">
          <a:xfrm>
            <a:off x="3251200" y="11937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 xmlns:a16="http://schemas.microsoft.com/office/drawing/2014/main" id="{7914BFCD-3409-4234-8017-3EDA0E45D7D1}"/>
              </a:ext>
            </a:extLst>
          </p:cNvPr>
          <p:cNvCxnSpPr/>
          <p:nvPr/>
        </p:nvCxnSpPr>
        <p:spPr bwMode="auto">
          <a:xfrm>
            <a:off x="3251200" y="36448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 xmlns:a16="http://schemas.microsoft.com/office/drawing/2014/main" id="{318A7DF0-90DC-43F8-A36A-D63D857018D5}"/>
              </a:ext>
            </a:extLst>
          </p:cNvPr>
          <p:cNvCxnSpPr/>
          <p:nvPr/>
        </p:nvCxnSpPr>
        <p:spPr bwMode="auto">
          <a:xfrm>
            <a:off x="3155950" y="535518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6" name="Picture 5">
            <a:extLst>
              <a:ext uri="{FF2B5EF4-FFF2-40B4-BE49-F238E27FC236}">
                <a16:creationId xmlns="" xmlns:a16="http://schemas.microsoft.com/office/drawing/2014/main" id="{EEA8D5D0-E8A0-40F7-B77C-A9F6F747F725}"/>
              </a:ext>
            </a:extLst>
          </p:cNvPr>
          <p:cNvPicPr>
            <a:picLocks noChangeAspect="1"/>
          </p:cNvPicPr>
          <p:nvPr/>
        </p:nvPicPr>
        <p:blipFill>
          <a:blip r:embed="rId3"/>
          <a:stretch>
            <a:fillRect/>
          </a:stretch>
        </p:blipFill>
        <p:spPr>
          <a:xfrm>
            <a:off x="7875587" y="1019968"/>
            <a:ext cx="1800225" cy="847725"/>
          </a:xfrm>
          <a:prstGeom prst="rect">
            <a:avLst/>
          </a:prstGeom>
        </p:spPr>
      </p:pic>
      <p:sp>
        <p:nvSpPr>
          <p:cNvPr id="18" name="Oval 17"/>
          <p:cNvSpPr>
            <a:spLocks noChangeAspect="1"/>
          </p:cNvSpPr>
          <p:nvPr/>
        </p:nvSpPr>
        <p:spPr bwMode="auto">
          <a:xfrm>
            <a:off x="471750" y="315531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6247844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 xmlns:a16="http://schemas.microsoft.com/office/drawing/2014/main" id="{FF07EDF8-71F8-4029-ADB9-506119322DE7}"/>
              </a:ext>
            </a:extLst>
          </p:cNvPr>
          <p:cNvPicPr>
            <a:picLocks noChangeAspect="1"/>
          </p:cNvPicPr>
          <p:nvPr/>
        </p:nvPicPr>
        <p:blipFill rotWithShape="1">
          <a:blip r:embed="rId2">
            <a:extLst>
              <a:ext uri="{28A0092B-C50C-407E-A947-70E740481C1C}">
                <a14:useLocalDpi xmlns:a14="http://schemas.microsoft.com/office/drawing/2010/main" val="0"/>
              </a:ext>
            </a:extLst>
          </a:blip>
          <a:srcRect b="4699"/>
          <a:stretch/>
        </p:blipFill>
        <p:spPr>
          <a:xfrm>
            <a:off x="917130" y="522288"/>
            <a:ext cx="9368094" cy="5611812"/>
          </a:xfrm>
          <a:prstGeom prst="rect">
            <a:avLst/>
          </a:prstGeom>
        </p:spPr>
      </p:pic>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  Entrance tool</a:t>
            </a:r>
            <a:endParaRPr lang="en-US" dirty="0">
              <a:solidFill>
                <a:srgbClr val="FF6600"/>
              </a:solidFill>
              <a:latin typeface="Gill Sans"/>
              <a:cs typeface="Gill Sans"/>
            </a:endParaRPr>
          </a:p>
        </p:txBody>
      </p:sp>
      <p:sp>
        <p:nvSpPr>
          <p:cNvPr id="4" name="Oval 3"/>
          <p:cNvSpPr>
            <a:spLocks noChangeAspect="1"/>
          </p:cNvSpPr>
          <p:nvPr/>
        </p:nvSpPr>
        <p:spPr bwMode="auto">
          <a:xfrm>
            <a:off x="471750" y="315531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1071365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  Land use tool</a:t>
            </a:r>
            <a:endParaRPr lang="en-US" dirty="0">
              <a:solidFill>
                <a:srgbClr val="FF6600"/>
              </a:solidFill>
              <a:latin typeface="Gill Sans"/>
              <a:cs typeface="Gill Sans"/>
            </a:endParaRPr>
          </a:p>
        </p:txBody>
      </p:sp>
      <p:sp>
        <p:nvSpPr>
          <p:cNvPr id="3" name="Rectangle 2">
            <a:extLst>
              <a:ext uri="{FF2B5EF4-FFF2-40B4-BE49-F238E27FC236}">
                <a16:creationId xmlns="" xmlns:a16="http://schemas.microsoft.com/office/drawing/2014/main" id="{C8765E5C-1233-48D0-BF58-3932883ED395}"/>
              </a:ext>
            </a:extLst>
          </p:cNvPr>
          <p:cNvSpPr/>
          <p:nvPr/>
        </p:nvSpPr>
        <p:spPr>
          <a:xfrm>
            <a:off x="7776810" y="693466"/>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Data categories</a:t>
            </a:r>
            <a:endParaRPr lang="en-US" sz="1100" b="1" dirty="0">
              <a:solidFill>
                <a:srgbClr val="24292E"/>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 xmlns:a16="http://schemas.microsoft.com/office/drawing/2014/main" id="{4E980011-3E5D-4BE1-9342-051763B9D2E1}"/>
              </a:ext>
            </a:extLst>
          </p:cNvPr>
          <p:cNvSpPr/>
          <p:nvPr/>
        </p:nvSpPr>
        <p:spPr>
          <a:xfrm>
            <a:off x="3644900" y="1045829"/>
            <a:ext cx="8463293" cy="430887"/>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Create New Land use layer</a:t>
            </a:r>
          </a:p>
          <a:p>
            <a:endParaRPr lang="en-US" sz="1100" dirty="0">
              <a:solidFill>
                <a:srgbClr val="24292E"/>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 xmlns:a16="http://schemas.microsoft.com/office/drawing/2014/main" id="{AE18448C-FFD7-43AE-9C81-9EFAE67E35CE}"/>
              </a:ext>
            </a:extLst>
          </p:cNvPr>
          <p:cNvSpPr/>
          <p:nvPr/>
        </p:nvSpPr>
        <p:spPr>
          <a:xfrm>
            <a:off x="3636003" y="1693949"/>
            <a:ext cx="8463293" cy="430887"/>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Land use Category</a:t>
            </a:r>
          </a:p>
          <a:p>
            <a:endParaRPr lang="en-US" sz="1100" b="1" dirty="0">
              <a:solidFill>
                <a:srgbClr val="24292E"/>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 xmlns:a16="http://schemas.microsoft.com/office/drawing/2014/main" id="{09651710-E5D5-4B4E-8378-A03186D163CC}"/>
              </a:ext>
            </a:extLst>
          </p:cNvPr>
          <p:cNvSpPr/>
          <p:nvPr/>
        </p:nvSpPr>
        <p:spPr>
          <a:xfrm>
            <a:off x="3636003" y="410791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Selected feature data</a:t>
            </a:r>
            <a:endParaRPr lang="en-US" sz="1100" b="1" dirty="0">
              <a:solidFill>
                <a:srgbClr val="24292E"/>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 xmlns:a16="http://schemas.microsoft.com/office/drawing/2014/main" id="{A3487DB7-77FF-4A0C-AF00-B5330E59A3B7}"/>
              </a:ext>
            </a:extLst>
          </p:cNvPr>
          <p:cNvSpPr/>
          <p:nvPr/>
        </p:nvSpPr>
        <p:spPr>
          <a:xfrm>
            <a:off x="3540753" y="523312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Update buttons</a:t>
            </a:r>
            <a:endParaRPr lang="en-US" sz="1100" b="1" dirty="0">
              <a:solidFill>
                <a:srgbClr val="24292E"/>
              </a:solidFill>
              <a:latin typeface="Arial" panose="020B0604020202020204" pitchFamily="34" charset="0"/>
              <a:cs typeface="Arial" panose="020B0604020202020204" pitchFamily="34" charset="0"/>
            </a:endParaRPr>
          </a:p>
        </p:txBody>
      </p:sp>
      <p:cxnSp>
        <p:nvCxnSpPr>
          <p:cNvPr id="4" name="Straight Connector 3">
            <a:extLst>
              <a:ext uri="{FF2B5EF4-FFF2-40B4-BE49-F238E27FC236}">
                <a16:creationId xmlns="" xmlns:a16="http://schemas.microsoft.com/office/drawing/2014/main" id="{5E9AF7EB-0265-4DD8-8A1C-C5030B42F4C2}"/>
              </a:ext>
            </a:extLst>
          </p:cNvPr>
          <p:cNvCxnSpPr/>
          <p:nvPr/>
        </p:nvCxnSpPr>
        <p:spPr bwMode="auto">
          <a:xfrm>
            <a:off x="3251200" y="18414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 xmlns:a16="http://schemas.microsoft.com/office/drawing/2014/main" id="{310D63FB-D096-4D4A-BBE0-A54A4EF6EC34}"/>
              </a:ext>
            </a:extLst>
          </p:cNvPr>
          <p:cNvCxnSpPr/>
          <p:nvPr/>
        </p:nvCxnSpPr>
        <p:spPr bwMode="auto">
          <a:xfrm>
            <a:off x="3251200" y="119370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 xmlns:a16="http://schemas.microsoft.com/office/drawing/2014/main" id="{7914BFCD-3409-4234-8017-3EDA0E45D7D1}"/>
              </a:ext>
            </a:extLst>
          </p:cNvPr>
          <p:cNvCxnSpPr/>
          <p:nvPr/>
        </p:nvCxnSpPr>
        <p:spPr bwMode="auto">
          <a:xfrm>
            <a:off x="3251200" y="425537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 xmlns:a16="http://schemas.microsoft.com/office/drawing/2014/main" id="{318A7DF0-90DC-43F8-A36A-D63D857018D5}"/>
              </a:ext>
            </a:extLst>
          </p:cNvPr>
          <p:cNvCxnSpPr/>
          <p:nvPr/>
        </p:nvCxnSpPr>
        <p:spPr bwMode="auto">
          <a:xfrm>
            <a:off x="3155950" y="535518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5" name="Picture 4">
            <a:extLst>
              <a:ext uri="{FF2B5EF4-FFF2-40B4-BE49-F238E27FC236}">
                <a16:creationId xmlns="" xmlns:a16="http://schemas.microsoft.com/office/drawing/2014/main" id="{8254BCBA-ED16-4C09-8B8E-F0BF025CF586}"/>
              </a:ext>
            </a:extLst>
          </p:cNvPr>
          <p:cNvPicPr>
            <a:picLocks noChangeAspect="1"/>
          </p:cNvPicPr>
          <p:nvPr/>
        </p:nvPicPr>
        <p:blipFill>
          <a:blip r:embed="rId2"/>
          <a:stretch>
            <a:fillRect/>
          </a:stretch>
        </p:blipFill>
        <p:spPr>
          <a:xfrm>
            <a:off x="7876546" y="965666"/>
            <a:ext cx="1447800" cy="4029075"/>
          </a:xfrm>
          <a:prstGeom prst="rect">
            <a:avLst/>
          </a:prstGeom>
        </p:spPr>
      </p:pic>
      <p:pic>
        <p:nvPicPr>
          <p:cNvPr id="18" name="Picture 17">
            <a:extLst>
              <a:ext uri="{FF2B5EF4-FFF2-40B4-BE49-F238E27FC236}">
                <a16:creationId xmlns="" xmlns:a16="http://schemas.microsoft.com/office/drawing/2014/main" id="{A0CDBA06-A95D-4CAC-B070-96BE0D5D93F7}"/>
              </a:ext>
            </a:extLst>
          </p:cNvPr>
          <p:cNvPicPr>
            <a:picLocks noChangeAspect="1"/>
          </p:cNvPicPr>
          <p:nvPr/>
        </p:nvPicPr>
        <p:blipFill>
          <a:blip r:embed="rId3"/>
          <a:stretch>
            <a:fillRect/>
          </a:stretch>
        </p:blipFill>
        <p:spPr>
          <a:xfrm>
            <a:off x="585215" y="693467"/>
            <a:ext cx="2665986" cy="4943550"/>
          </a:xfrm>
          <a:prstGeom prst="rect">
            <a:avLst/>
          </a:prstGeom>
        </p:spPr>
      </p:pic>
      <p:sp>
        <p:nvSpPr>
          <p:cNvPr id="22" name="Rectangle 21">
            <a:extLst>
              <a:ext uri="{FF2B5EF4-FFF2-40B4-BE49-F238E27FC236}">
                <a16:creationId xmlns="" xmlns:a16="http://schemas.microsoft.com/office/drawing/2014/main" id="{E5F7BA0B-6B94-48C9-AB33-77B500844B97}"/>
              </a:ext>
            </a:extLst>
          </p:cNvPr>
          <p:cNvSpPr/>
          <p:nvPr/>
        </p:nvSpPr>
        <p:spPr>
          <a:xfrm>
            <a:off x="3636003" y="3087227"/>
            <a:ext cx="8463293" cy="261610"/>
          </a:xfrm>
          <a:prstGeom prst="rect">
            <a:avLst/>
          </a:prstGeom>
        </p:spPr>
        <p:txBody>
          <a:bodyPr wrap="square">
            <a:spAutoFit/>
          </a:bodyPr>
          <a:lstStyle/>
          <a:p>
            <a:r>
              <a:rPr lang="en-GB" sz="1100" b="1" dirty="0">
                <a:solidFill>
                  <a:srgbClr val="24292E"/>
                </a:solidFill>
                <a:latin typeface="Arial" panose="020B0604020202020204" pitchFamily="34" charset="0"/>
                <a:cs typeface="Arial" panose="020B0604020202020204" pitchFamily="34" charset="0"/>
              </a:rPr>
              <a:t>Building data/ description</a:t>
            </a:r>
            <a:endParaRPr lang="en-US" sz="1100" b="1" dirty="0">
              <a:solidFill>
                <a:srgbClr val="24292E"/>
              </a:solidFill>
              <a:latin typeface="Arial" panose="020B0604020202020204" pitchFamily="34" charset="0"/>
              <a:cs typeface="Arial" panose="020B0604020202020204" pitchFamily="34" charset="0"/>
            </a:endParaRPr>
          </a:p>
        </p:txBody>
      </p:sp>
      <p:cxnSp>
        <p:nvCxnSpPr>
          <p:cNvPr id="23" name="Straight Connector 22">
            <a:extLst>
              <a:ext uri="{FF2B5EF4-FFF2-40B4-BE49-F238E27FC236}">
                <a16:creationId xmlns="" xmlns:a16="http://schemas.microsoft.com/office/drawing/2014/main" id="{7A52123E-0714-4438-89F8-677BB2201CD0}"/>
              </a:ext>
            </a:extLst>
          </p:cNvPr>
          <p:cNvCxnSpPr/>
          <p:nvPr/>
        </p:nvCxnSpPr>
        <p:spPr bwMode="auto">
          <a:xfrm>
            <a:off x="3251200" y="3234685"/>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7" name="Oval 16"/>
          <p:cNvSpPr>
            <a:spLocks noChangeAspect="1"/>
          </p:cNvSpPr>
          <p:nvPr/>
        </p:nvSpPr>
        <p:spPr bwMode="auto">
          <a:xfrm>
            <a:off x="471750" y="315531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5609830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 xmlns:a16="http://schemas.microsoft.com/office/drawing/2014/main" id="{FF07EDF8-71F8-4029-ADB9-506119322DE7}"/>
              </a:ext>
            </a:extLst>
          </p:cNvPr>
          <p:cNvPicPr>
            <a:picLocks noChangeAspect="1"/>
          </p:cNvPicPr>
          <p:nvPr/>
        </p:nvPicPr>
        <p:blipFill rotWithShape="1">
          <a:blip r:embed="rId2">
            <a:extLst>
              <a:ext uri="{28A0092B-C50C-407E-A947-70E740481C1C}">
                <a14:useLocalDpi xmlns:a14="http://schemas.microsoft.com/office/drawing/2010/main" val="0"/>
              </a:ext>
            </a:extLst>
          </a:blip>
          <a:srcRect b="4582"/>
          <a:stretch/>
        </p:blipFill>
        <p:spPr>
          <a:xfrm>
            <a:off x="917131" y="522290"/>
            <a:ext cx="9379394" cy="5614784"/>
          </a:xfrm>
          <a:prstGeom prst="rect">
            <a:avLst/>
          </a:prstGeom>
        </p:spPr>
      </p:pic>
      <p:sp>
        <p:nvSpPr>
          <p:cNvPr id="7" name="TextBox 6"/>
          <p:cNvSpPr txBox="1"/>
          <p:nvPr/>
        </p:nvSpPr>
        <p:spPr>
          <a:xfrm>
            <a:off x="729570" y="106790"/>
            <a:ext cx="6429829" cy="415498"/>
          </a:xfrm>
          <a:prstGeom prst="rect">
            <a:avLst/>
          </a:prstGeom>
          <a:noFill/>
        </p:spPr>
        <p:txBody>
          <a:bodyPr wrap="square" rtlCol="0">
            <a:spAutoFit/>
          </a:bodyPr>
          <a:lstStyle/>
          <a:p>
            <a:r>
              <a:rPr lang="en-GB" dirty="0">
                <a:solidFill>
                  <a:srgbClr val="FF6600"/>
                </a:solidFill>
                <a:latin typeface="Gill Sans"/>
                <a:cs typeface="Gill Sans"/>
              </a:rPr>
              <a:t>Urban Data Input Tool  Land use tool</a:t>
            </a:r>
            <a:endParaRPr lang="en-US" dirty="0">
              <a:solidFill>
                <a:srgbClr val="FF6600"/>
              </a:solidFill>
              <a:latin typeface="Gill Sans"/>
              <a:cs typeface="Gill Sans"/>
            </a:endParaRPr>
          </a:p>
        </p:txBody>
      </p:sp>
      <p:sp>
        <p:nvSpPr>
          <p:cNvPr id="4" name="Oval 3"/>
          <p:cNvSpPr>
            <a:spLocks noChangeAspect="1"/>
          </p:cNvSpPr>
          <p:nvPr/>
        </p:nvSpPr>
        <p:spPr bwMode="auto">
          <a:xfrm>
            <a:off x="471750" y="315531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9039151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1690206"/>
          </a:xfrm>
          <a:prstGeom prst="rect">
            <a:avLst/>
          </a:prstGeom>
          <a:noFill/>
        </p:spPr>
        <p:txBody>
          <a:bodyPr wrap="square" rtlCol="0">
            <a:spAutoFit/>
          </a:bodyPr>
          <a:lstStyle/>
          <a:p>
            <a:pPr>
              <a:lnSpc>
                <a:spcPct val="150000"/>
              </a:lnSpc>
            </a:pPr>
            <a:r>
              <a:rPr lang="en-GB" sz="1400" b="1" dirty="0">
                <a:latin typeface="Gill Sans"/>
                <a:cs typeface="Gill Sans"/>
              </a:rPr>
              <a:t>Connecting and analysing the various results</a:t>
            </a:r>
          </a:p>
          <a:p>
            <a:pPr marL="900113" indent="-900113">
              <a:lnSpc>
                <a:spcPct val="150000"/>
              </a:lnSpc>
            </a:pPr>
            <a:endParaRPr lang="en-GB" sz="1400" dirty="0">
              <a:latin typeface="Gill Sans"/>
              <a:cs typeface="Gill Sans"/>
            </a:endParaRPr>
          </a:p>
          <a:p>
            <a:pPr>
              <a:lnSpc>
                <a:spcPct val="150000"/>
              </a:lnSpc>
            </a:pPr>
            <a:r>
              <a:rPr lang="en-GB" sz="1400" dirty="0" smtClean="0">
                <a:latin typeface="Gill Sans"/>
                <a:cs typeface="Gill Sans"/>
              </a:rPr>
              <a:t>Catchment </a:t>
            </a:r>
            <a:r>
              <a:rPr lang="en-GB" sz="1400" dirty="0">
                <a:latin typeface="Gill Sans"/>
                <a:cs typeface="Gill Sans"/>
              </a:rPr>
              <a:t>Analyser: calculating service/catchment </a:t>
            </a:r>
            <a:r>
              <a:rPr lang="en-GB" sz="1400" dirty="0" smtClean="0">
                <a:latin typeface="Gill Sans"/>
                <a:cs typeface="Gill Sans"/>
              </a:rPr>
              <a:t>areas from </a:t>
            </a:r>
            <a:r>
              <a:rPr lang="en-GB" sz="1400" dirty="0">
                <a:latin typeface="Gill Sans"/>
                <a:cs typeface="Gill Sans"/>
              </a:rPr>
              <a:t>different locations (e.g. public transport nodes</a:t>
            </a:r>
            <a:r>
              <a:rPr lang="en-GB" sz="1400" dirty="0" smtClean="0">
                <a:latin typeface="Gill Sans"/>
                <a:cs typeface="Gill Sans"/>
              </a:rPr>
              <a:t>)</a:t>
            </a:r>
            <a:r>
              <a:rPr lang="en-GB" sz="1400" dirty="0">
                <a:latin typeface="Gill Sans"/>
                <a:cs typeface="Gill Sans"/>
              </a:rPr>
              <a:t> </a:t>
            </a:r>
            <a:r>
              <a:rPr lang="en-GB" sz="1400" dirty="0" smtClean="0">
                <a:latin typeface="Gill Sans"/>
                <a:cs typeface="Gill Sans"/>
              </a:rPr>
              <a:t>along </a:t>
            </a:r>
            <a:r>
              <a:rPr lang="en-GB" sz="1400" dirty="0">
                <a:latin typeface="Gill Sans"/>
                <a:cs typeface="Gill Sans"/>
              </a:rPr>
              <a:t>the road centreline </a:t>
            </a:r>
            <a:r>
              <a:rPr lang="en-GB" sz="1400" dirty="0" smtClean="0">
                <a:latin typeface="Gill Sans"/>
                <a:cs typeface="Gill Sans"/>
              </a:rPr>
              <a:t>network.</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Task </a:t>
            </a:r>
            <a:r>
              <a:rPr lang="en-US" dirty="0" smtClean="0">
                <a:solidFill>
                  <a:srgbClr val="FF6600"/>
                </a:solidFill>
                <a:latin typeface="Gill Sans"/>
                <a:cs typeface="Gill Sans"/>
              </a:rPr>
              <a:t>4</a:t>
            </a:r>
            <a:endParaRPr lang="en-US" dirty="0">
              <a:solidFill>
                <a:srgbClr val="FF6600"/>
              </a:solidFill>
              <a:latin typeface="Gill Sans"/>
              <a:cs typeface="Gill Sans"/>
            </a:endParaRPr>
          </a:p>
        </p:txBody>
      </p:sp>
      <p:sp>
        <p:nvSpPr>
          <p:cNvPr id="5" name="Oval 4"/>
          <p:cNvSpPr>
            <a:spLocks noChangeAspect="1"/>
          </p:cNvSpPr>
          <p:nvPr/>
        </p:nvSpPr>
        <p:spPr bwMode="auto">
          <a:xfrm>
            <a:off x="471750" y="404424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836537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4275528"/>
          </a:xfrm>
          <a:prstGeom prst="rect">
            <a:avLst/>
          </a:prstGeom>
          <a:noFill/>
        </p:spPr>
        <p:txBody>
          <a:bodyPr wrap="square" rtlCol="0">
            <a:spAutoFit/>
          </a:bodyPr>
          <a:lstStyle/>
          <a:p>
            <a:pPr>
              <a:lnSpc>
                <a:spcPct val="150000"/>
              </a:lnSpc>
            </a:pPr>
            <a:r>
              <a:rPr lang="en-GB" sz="1400" b="1" dirty="0">
                <a:latin typeface="Gill Sans"/>
                <a:cs typeface="Gill Sans"/>
              </a:rPr>
              <a:t>Programme</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09:30 	Introduction to the workshop</a:t>
            </a:r>
          </a:p>
          <a:p>
            <a:pPr>
              <a:lnSpc>
                <a:spcPct val="150000"/>
              </a:lnSpc>
            </a:pPr>
            <a:r>
              <a:rPr lang="en-GB" sz="1400" dirty="0">
                <a:latin typeface="Gill Sans"/>
                <a:cs typeface="Gill Sans"/>
              </a:rPr>
              <a:t>09:45 	Overview of space syntax and the SST project</a:t>
            </a:r>
          </a:p>
          <a:p>
            <a:pPr>
              <a:lnSpc>
                <a:spcPct val="150000"/>
              </a:lnSpc>
            </a:pPr>
            <a:r>
              <a:rPr lang="en-GB" sz="1400" dirty="0">
                <a:latin typeface="Gill Sans"/>
                <a:cs typeface="Gill Sans"/>
              </a:rPr>
              <a:t>10:00	Task 1: Preparing and analysing axial models</a:t>
            </a:r>
          </a:p>
          <a:p>
            <a:pPr>
              <a:lnSpc>
                <a:spcPct val="150000"/>
              </a:lnSpc>
            </a:pPr>
            <a:r>
              <a:rPr lang="en-GB" sz="1400" b="1" dirty="0">
                <a:latin typeface="Gill Sans"/>
                <a:cs typeface="Gill Sans"/>
              </a:rPr>
              <a:t>11:00	Break</a:t>
            </a:r>
          </a:p>
          <a:p>
            <a:pPr>
              <a:lnSpc>
                <a:spcPct val="150000"/>
              </a:lnSpc>
            </a:pPr>
            <a:r>
              <a:rPr lang="en-GB" sz="1400" dirty="0">
                <a:latin typeface="Gill Sans"/>
                <a:cs typeface="Gill Sans"/>
              </a:rPr>
              <a:t>11:45	Task 2: Preparing and analysing road centre line models</a:t>
            </a:r>
          </a:p>
          <a:p>
            <a:pPr>
              <a:lnSpc>
                <a:spcPct val="150000"/>
              </a:lnSpc>
            </a:pPr>
            <a:r>
              <a:rPr lang="en-GB" sz="1400" dirty="0">
                <a:latin typeface="Gill Sans"/>
                <a:cs typeface="Gill Sans"/>
              </a:rPr>
              <a:t>12:30	Visualisation and discussion of the results</a:t>
            </a:r>
            <a:endParaRPr lang="en-GB" sz="1400" b="1" dirty="0">
              <a:latin typeface="Gill Sans"/>
              <a:cs typeface="Gill Sans"/>
            </a:endParaRPr>
          </a:p>
          <a:p>
            <a:pPr>
              <a:lnSpc>
                <a:spcPct val="150000"/>
              </a:lnSpc>
            </a:pPr>
            <a:r>
              <a:rPr lang="en-GB" sz="1400" b="1" dirty="0">
                <a:latin typeface="Gill Sans"/>
                <a:cs typeface="Gill Sans"/>
              </a:rPr>
              <a:t>13:00	Lunch Break</a:t>
            </a:r>
            <a:endParaRPr lang="en-GB" sz="1400" dirty="0">
              <a:latin typeface="Gill Sans"/>
              <a:cs typeface="Gill Sans"/>
            </a:endParaRPr>
          </a:p>
          <a:p>
            <a:pPr>
              <a:lnSpc>
                <a:spcPct val="150000"/>
              </a:lnSpc>
            </a:pPr>
            <a:r>
              <a:rPr lang="en-GB" sz="1400" dirty="0">
                <a:latin typeface="Gill Sans"/>
                <a:cs typeface="Gill Sans"/>
              </a:rPr>
              <a:t>14:00	Task 3: Preparing other urban data layers</a:t>
            </a:r>
          </a:p>
          <a:p>
            <a:pPr>
              <a:lnSpc>
                <a:spcPct val="150000"/>
              </a:lnSpc>
            </a:pPr>
            <a:r>
              <a:rPr lang="en-GB" sz="1400" dirty="0">
                <a:latin typeface="Gill Sans"/>
                <a:cs typeface="Gill Sans"/>
              </a:rPr>
              <a:t>15:00	Task 4: Connecting and analysing the various results</a:t>
            </a:r>
          </a:p>
          <a:p>
            <a:pPr>
              <a:lnSpc>
                <a:spcPct val="150000"/>
              </a:lnSpc>
            </a:pPr>
            <a:r>
              <a:rPr lang="en-GB" sz="1400" dirty="0">
                <a:latin typeface="Gill Sans"/>
                <a:cs typeface="Gill Sans"/>
              </a:rPr>
              <a:t>16:00	Discussion on QGIS methods for space syntax research</a:t>
            </a:r>
          </a:p>
          <a:p>
            <a:pPr>
              <a:lnSpc>
                <a:spcPct val="150000"/>
              </a:lnSpc>
            </a:pPr>
            <a:r>
              <a:rPr lang="en-GB" sz="1400" b="1" dirty="0">
                <a:latin typeface="Gill Sans"/>
                <a:cs typeface="Gill Sans"/>
              </a:rPr>
              <a:t>16:30	Close</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a:solidFill>
                  <a:srgbClr val="FF6600"/>
                </a:solidFill>
                <a:latin typeface="Gill Sans"/>
                <a:cs typeface="Gill Sans"/>
              </a:rPr>
              <a:t>Introduction</a:t>
            </a:r>
            <a:endParaRPr lang="en-US" dirty="0">
              <a:solidFill>
                <a:srgbClr val="FF6600"/>
              </a:solidFill>
              <a:latin typeface="Gill Sans"/>
              <a:cs typeface="Gill Sans"/>
            </a:endParaRPr>
          </a:p>
        </p:txBody>
      </p:sp>
    </p:spTree>
    <p:extLst>
      <p:ext uri="{BB962C8B-B14F-4D97-AF65-F5344CB8AC3E}">
        <p14:creationId xmlns:p14="http://schemas.microsoft.com/office/powerpoint/2010/main" val="26687917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9240" t="12624" r="23634" b="8896"/>
          <a:stretch/>
        </p:blipFill>
        <p:spPr>
          <a:xfrm>
            <a:off x="2572884" y="709613"/>
            <a:ext cx="6108700" cy="5245100"/>
          </a:xfrm>
          <a:prstGeom prst="rect">
            <a:avLst/>
          </a:prstGeom>
        </p:spPr>
      </p:pic>
      <p:sp>
        <p:nvSpPr>
          <p:cNvPr id="2" name="Rectangle 1"/>
          <p:cNvSpPr/>
          <p:nvPr/>
        </p:nvSpPr>
        <p:spPr>
          <a:xfrm>
            <a:off x="814271" y="5842056"/>
            <a:ext cx="9482254" cy="954107"/>
          </a:xfrm>
          <a:prstGeom prst="rect">
            <a:avLst/>
          </a:prstGeom>
        </p:spPr>
        <p:txBody>
          <a:bodyPr wrap="square">
            <a:spAutoFit/>
          </a:bodyPr>
          <a:lstStyle/>
          <a:p>
            <a:r>
              <a:rPr lang="en-GB" sz="1400" dirty="0"/>
              <a:t>This plugin takes a line-based network and point-based origin layer and calculated the distance from each segment within a given distance or list of distances to each of the origins. The tool outputs the catchment as lines and as a concave hull polygon layer. Credit for the concave hull functionality goes to the algorithm described by Adriano Moreira and Maribel </a:t>
            </a:r>
            <a:r>
              <a:rPr lang="en-GB" sz="1400" dirty="0" err="1"/>
              <a:t>Yasmina</a:t>
            </a:r>
            <a:r>
              <a:rPr lang="en-GB" sz="1400" dirty="0"/>
              <a:t> Santos.</a:t>
            </a:r>
            <a:endParaRPr lang="en-GB" sz="1400" dirty="0">
              <a:latin typeface="Arial" panose="020B0604020202020204" pitchFamily="34" charset="0"/>
              <a:cs typeface="Arial" panose="020B0604020202020204" pitchFamily="34" charset="0"/>
            </a:endParaRPr>
          </a:p>
        </p:txBody>
      </p:sp>
      <p:sp>
        <p:nvSpPr>
          <p:cNvPr id="7" name="TextBox 6"/>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Catchment </a:t>
            </a:r>
            <a:r>
              <a:rPr lang="en-US" dirty="0" err="1">
                <a:solidFill>
                  <a:srgbClr val="FF6600"/>
                </a:solidFill>
                <a:latin typeface="Gill Sans"/>
                <a:cs typeface="Gill Sans"/>
              </a:rPr>
              <a:t>Analyser</a:t>
            </a:r>
            <a:endParaRPr lang="en-US" dirty="0">
              <a:solidFill>
                <a:srgbClr val="FF6600"/>
              </a:solidFill>
              <a:latin typeface="Gill Sans"/>
              <a:cs typeface="Gill Sans"/>
            </a:endParaRPr>
          </a:p>
        </p:txBody>
      </p:sp>
      <p:sp>
        <p:nvSpPr>
          <p:cNvPr id="6" name="Oval 5"/>
          <p:cNvSpPr>
            <a:spLocks noChangeAspect="1"/>
          </p:cNvSpPr>
          <p:nvPr/>
        </p:nvSpPr>
        <p:spPr bwMode="auto">
          <a:xfrm>
            <a:off x="471750" y="404424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8610664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9691" t="26782" r="42280" b="31841"/>
          <a:stretch/>
        </p:blipFill>
        <p:spPr>
          <a:xfrm>
            <a:off x="895632" y="780654"/>
            <a:ext cx="4006285" cy="3696492"/>
          </a:xfrm>
          <a:prstGeom prst="rect">
            <a:avLst/>
          </a:prstGeom>
        </p:spPr>
      </p:pic>
      <p:sp>
        <p:nvSpPr>
          <p:cNvPr id="4" name="Rectangle 3"/>
          <p:cNvSpPr/>
          <p:nvPr/>
        </p:nvSpPr>
        <p:spPr>
          <a:xfrm>
            <a:off x="5345113" y="709613"/>
            <a:ext cx="4951412" cy="6370975"/>
          </a:xfrm>
          <a:prstGeom prst="rect">
            <a:avLst/>
          </a:prstGeom>
        </p:spPr>
        <p:txBody>
          <a:bodyPr wrap="square">
            <a:spAutoFit/>
          </a:bodyPr>
          <a:lstStyle/>
          <a:p>
            <a:r>
              <a:rPr lang="en-GB" sz="1200" b="1" dirty="0"/>
              <a:t>Network layer</a:t>
            </a:r>
            <a:r>
              <a:rPr lang="en-GB" sz="1200" dirty="0"/>
              <a:t> Choose the line-based vector layer that comprises a topological network you want to analyse. (projected CRS only!!) </a:t>
            </a:r>
          </a:p>
          <a:p>
            <a:endParaRPr lang="en-GB" sz="1200" b="1" dirty="0"/>
          </a:p>
          <a:p>
            <a:r>
              <a:rPr lang="en-GB" sz="1200" b="1" dirty="0"/>
              <a:t>Custom cost</a:t>
            </a:r>
            <a:r>
              <a:rPr lang="en-GB" sz="1200" dirty="0"/>
              <a:t> By default the tool will generate catchments based on the length of the network segments. If checked the tool will apply a weight based on the column selected. </a:t>
            </a:r>
          </a:p>
          <a:p>
            <a:endParaRPr lang="en-GB" sz="1200" dirty="0"/>
          </a:p>
          <a:p>
            <a:r>
              <a:rPr lang="en-GB" sz="1200" b="1" dirty="0"/>
              <a:t>Origin layer</a:t>
            </a:r>
            <a:r>
              <a:rPr lang="en-GB" sz="1200" dirty="0"/>
              <a:t> Choose the point-based vector layer containing the origins from which catchment will be calculated.</a:t>
            </a:r>
          </a:p>
          <a:p>
            <a:endParaRPr lang="en-GB" sz="1200" b="1" dirty="0"/>
          </a:p>
          <a:p>
            <a:r>
              <a:rPr lang="en-GB" sz="1200" b="1" dirty="0"/>
              <a:t>Origin Names</a:t>
            </a:r>
            <a:r>
              <a:rPr lang="en-GB" sz="1200" dirty="0"/>
              <a:t> By default the origin names will be based on the feature ids. If checked the tool will run the catchment analysis based on the column selected. </a:t>
            </a:r>
          </a:p>
          <a:p>
            <a:r>
              <a:rPr lang="en-GB" sz="1200" dirty="0"/>
              <a:t> </a:t>
            </a:r>
          </a:p>
          <a:p>
            <a:r>
              <a:rPr lang="en-GB" sz="1200" b="1" dirty="0"/>
              <a:t>Cost Bands </a:t>
            </a:r>
            <a:r>
              <a:rPr lang="en-GB" sz="1200" dirty="0"/>
              <a:t>This sets the radius for the catchment analysis. For example, 400,800,1200,2000.</a:t>
            </a:r>
          </a:p>
          <a:p>
            <a:endParaRPr lang="en-GB" sz="1200" b="1" dirty="0"/>
          </a:p>
          <a:p>
            <a:r>
              <a:rPr lang="en-GB" sz="1200" b="1" dirty="0"/>
              <a:t>Network tolerance</a:t>
            </a:r>
            <a:r>
              <a:rPr lang="en-GB" sz="1200" dirty="0"/>
              <a:t> This is a tolerance for disconnected network. For example, it will connect lines that are within 1m by default.</a:t>
            </a:r>
          </a:p>
          <a:p>
            <a:endParaRPr lang="en-GB" sz="1200" dirty="0"/>
          </a:p>
          <a:p>
            <a:r>
              <a:rPr lang="en-GB" sz="1200" b="1" dirty="0"/>
              <a:t>Polygon tolerance</a:t>
            </a:r>
            <a:r>
              <a:rPr lang="en-GB" sz="1200" dirty="0"/>
              <a:t> The Catchment Analyser tool creates concave hull polygons from a specific origin. The polygon tolerance defines the level of 'concaveness' of the catchment. The lower the value, the more concave and the higher the value the more convex.</a:t>
            </a:r>
          </a:p>
          <a:p>
            <a:endParaRPr lang="en-GB" sz="1200" dirty="0"/>
          </a:p>
          <a:p>
            <a:r>
              <a:rPr lang="en-GB" sz="1200" b="1" dirty="0"/>
              <a:t>Catchment network</a:t>
            </a:r>
            <a:r>
              <a:rPr lang="en-GB" sz="1200" dirty="0"/>
              <a:t> The tool provides a catchment network output based on the original network layer with cost information on every origin. If checked the tool will generate the network as a temporary layer or as a shapefile using the browse button. </a:t>
            </a:r>
          </a:p>
          <a:p>
            <a:r>
              <a:rPr lang="en-GB" sz="1200" dirty="0"/>
              <a:t/>
            </a:r>
            <a:br>
              <a:rPr lang="en-GB" sz="1200" dirty="0"/>
            </a:br>
            <a:r>
              <a:rPr lang="en-GB" sz="1200" b="1" dirty="0"/>
              <a:t>Catchment polygon</a:t>
            </a:r>
            <a:r>
              <a:rPr lang="en-GB" sz="1200" dirty="0"/>
              <a:t> The tool provides a catchment polygon output for each origin and each specified cost. If checked the tool will generate the polygons as a temporary layer or as a shapefile using the browse button. </a:t>
            </a:r>
          </a:p>
        </p:txBody>
      </p:sp>
      <p:sp>
        <p:nvSpPr>
          <p:cNvPr id="23" name="TextBox 2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Catchment </a:t>
            </a:r>
            <a:r>
              <a:rPr lang="en-US" dirty="0" err="1">
                <a:solidFill>
                  <a:srgbClr val="FF6600"/>
                </a:solidFill>
                <a:latin typeface="Gill Sans"/>
                <a:cs typeface="Gill Sans"/>
              </a:rPr>
              <a:t>Analyser</a:t>
            </a:r>
            <a:endParaRPr lang="en-US" dirty="0">
              <a:solidFill>
                <a:srgbClr val="FF6600"/>
              </a:solidFill>
              <a:latin typeface="Gill Sans"/>
              <a:cs typeface="Gill Sans"/>
            </a:endParaRPr>
          </a:p>
        </p:txBody>
      </p:sp>
      <p:sp>
        <p:nvSpPr>
          <p:cNvPr id="6" name="Oval 5"/>
          <p:cNvSpPr>
            <a:spLocks noChangeAspect="1"/>
          </p:cNvSpPr>
          <p:nvPr/>
        </p:nvSpPr>
        <p:spPr bwMode="auto">
          <a:xfrm>
            <a:off x="471750" y="404424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6039118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306033"/>
          </a:xfrm>
          <a:prstGeom prst="rect">
            <a:avLst/>
          </a:prstGeom>
          <a:noFill/>
        </p:spPr>
        <p:txBody>
          <a:bodyPr wrap="square" rtlCol="0">
            <a:spAutoFit/>
          </a:bodyPr>
          <a:lstStyle/>
          <a:p>
            <a:pPr>
              <a:lnSpc>
                <a:spcPct val="150000"/>
              </a:lnSpc>
            </a:pPr>
            <a:r>
              <a:rPr lang="en-GB" sz="1400" b="1" dirty="0">
                <a:latin typeface="Gill Sans"/>
                <a:cs typeface="Gill Sans"/>
              </a:rPr>
              <a:t>Connecting and analysing the various </a:t>
            </a:r>
            <a:r>
              <a:rPr lang="en-GB" sz="1400" b="1" dirty="0" smtClean="0">
                <a:latin typeface="Gill Sans"/>
                <a:cs typeface="Gill Sans"/>
              </a:rPr>
              <a:t>results</a:t>
            </a:r>
          </a:p>
          <a:p>
            <a:pPr marL="900113" indent="-900113">
              <a:lnSpc>
                <a:spcPct val="150000"/>
              </a:lnSpc>
            </a:pPr>
            <a:endParaRPr lang="en-GB" sz="1400" dirty="0">
              <a:latin typeface="Gill Sans"/>
              <a:cs typeface="Gill Sans"/>
            </a:endParaRPr>
          </a:p>
          <a:p>
            <a:pPr marL="900113" indent="-900113">
              <a:lnSpc>
                <a:spcPct val="150000"/>
              </a:lnSpc>
              <a:buFont typeface="Arial"/>
              <a:buChar char="•"/>
            </a:pPr>
            <a:r>
              <a:rPr lang="en-GB" sz="1400" dirty="0" smtClean="0">
                <a:latin typeface="Gill Sans"/>
                <a:cs typeface="Gill Sans"/>
              </a:rPr>
              <a:t>Gate Transformer: preparing pedestrian counts</a:t>
            </a:r>
          </a:p>
          <a:p>
            <a:pPr marL="900113" indent="-900113">
              <a:lnSpc>
                <a:spcPct val="150000"/>
              </a:lnSpc>
              <a:buFont typeface="Arial"/>
              <a:buChar char="•"/>
            </a:pPr>
            <a:endParaRPr lang="en-GB" sz="1400" dirty="0">
              <a:latin typeface="Gill Sans"/>
              <a:cs typeface="Gill Sans"/>
            </a:endParaRPr>
          </a:p>
          <a:p>
            <a:pPr marL="900113" indent="-900113">
              <a:lnSpc>
                <a:spcPct val="150000"/>
              </a:lnSpc>
              <a:buFont typeface="Arial"/>
              <a:buChar char="•"/>
            </a:pPr>
            <a:r>
              <a:rPr lang="en-GB" sz="1400" dirty="0" smtClean="0">
                <a:latin typeface="Gill Sans"/>
                <a:cs typeface="Gill Sans"/>
              </a:rPr>
              <a:t>Connecting the centrality measures with pedestrian counts</a:t>
            </a:r>
          </a:p>
          <a:p>
            <a:pPr marL="900113" indent="-900113">
              <a:lnSpc>
                <a:spcPct val="150000"/>
              </a:lnSpc>
              <a:buFont typeface="Arial"/>
              <a:buChar char="•"/>
            </a:pPr>
            <a:endParaRPr lang="en-GB" sz="1400" dirty="0" smtClean="0">
              <a:latin typeface="Gill Sans"/>
              <a:cs typeface="Gill Sans"/>
            </a:endParaRPr>
          </a:p>
          <a:p>
            <a:pPr marL="900113" indent="-900113">
              <a:lnSpc>
                <a:spcPct val="150000"/>
              </a:lnSpc>
              <a:buFont typeface="Arial"/>
              <a:buChar char="•"/>
            </a:pPr>
            <a:r>
              <a:rPr lang="en-GB" sz="1400" dirty="0">
                <a:latin typeface="Gill Sans"/>
                <a:cs typeface="Gill Sans"/>
              </a:rPr>
              <a:t>Connecting the </a:t>
            </a:r>
            <a:r>
              <a:rPr lang="en-GB" sz="1400" dirty="0" smtClean="0">
                <a:latin typeface="Gill Sans"/>
                <a:cs typeface="Gill Sans"/>
              </a:rPr>
              <a:t>catchment </a:t>
            </a:r>
            <a:r>
              <a:rPr lang="en-GB" sz="1400" dirty="0">
                <a:latin typeface="Gill Sans"/>
                <a:cs typeface="Gill Sans"/>
              </a:rPr>
              <a:t>results with pedestrian </a:t>
            </a:r>
            <a:r>
              <a:rPr lang="en-GB" sz="1400" dirty="0" smtClean="0">
                <a:latin typeface="Gill Sans"/>
                <a:cs typeface="Gill Sans"/>
              </a:rPr>
              <a:t>counts</a:t>
            </a:r>
          </a:p>
          <a:p>
            <a:pPr marL="900113" indent="-900113">
              <a:lnSpc>
                <a:spcPct val="150000"/>
              </a:lnSpc>
              <a:buFont typeface="Arial"/>
              <a:buChar char="•"/>
            </a:pPr>
            <a:endParaRPr lang="en-GB" sz="1400" dirty="0">
              <a:latin typeface="Gill Sans"/>
              <a:cs typeface="Gill Sans"/>
            </a:endParaRPr>
          </a:p>
          <a:p>
            <a:pPr marL="900113" indent="-900113">
              <a:lnSpc>
                <a:spcPct val="150000"/>
              </a:lnSpc>
              <a:buFont typeface="Arial"/>
              <a:buChar char="•"/>
            </a:pPr>
            <a:r>
              <a:rPr lang="en-GB" sz="1400" dirty="0" smtClean="0">
                <a:latin typeface="Gill Sans"/>
                <a:cs typeface="Gill Sans"/>
              </a:rPr>
              <a:t>Statistical analysis of two variables</a:t>
            </a:r>
            <a:endParaRPr lang="en-GB" sz="1400"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Task </a:t>
            </a:r>
            <a:r>
              <a:rPr lang="en-US" dirty="0" smtClean="0">
                <a:solidFill>
                  <a:srgbClr val="FF6600"/>
                </a:solidFill>
                <a:latin typeface="Gill Sans"/>
                <a:cs typeface="Gill Sans"/>
              </a:rPr>
              <a:t>4</a:t>
            </a:r>
            <a:endParaRPr lang="en-US" dirty="0">
              <a:solidFill>
                <a:srgbClr val="FF6600"/>
              </a:solidFill>
              <a:latin typeface="Gill Sans"/>
              <a:cs typeface="Gill Sans"/>
            </a:endParaRPr>
          </a:p>
        </p:txBody>
      </p:sp>
      <p:sp>
        <p:nvSpPr>
          <p:cNvPr id="5" name="Oval 4"/>
          <p:cNvSpPr>
            <a:spLocks noChangeAspect="1"/>
          </p:cNvSpPr>
          <p:nvPr/>
        </p:nvSpPr>
        <p:spPr bwMode="auto">
          <a:xfrm>
            <a:off x="471750" y="404424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401657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4271" y="5842056"/>
            <a:ext cx="9482254" cy="954107"/>
          </a:xfrm>
          <a:prstGeom prst="rect">
            <a:avLst/>
          </a:prstGeom>
        </p:spPr>
        <p:txBody>
          <a:bodyPr wrap="square">
            <a:spAutoFit/>
          </a:bodyPr>
          <a:lstStyle/>
          <a:p>
            <a:r>
              <a:rPr lang="en-GB" sz="1400" dirty="0">
                <a:solidFill>
                  <a:srgbClr val="24292E"/>
                </a:solidFill>
                <a:latin typeface="Arial" panose="020B0604020202020204" pitchFamily="34" charset="0"/>
                <a:cs typeface="Arial" panose="020B0604020202020204" pitchFamily="34" charset="0"/>
              </a:rPr>
              <a:t>Gate Transformer is a plugin to modify the geometry of gates used in space syntax movement observations. Gates are usually drawn perpendicular to the axial line, with varying lengths. For presentation of movement observations the typical output is a map showing lines along the axial lines to indicate the movement direction. The gates should all be rotated 90degrees and have the same length.</a:t>
            </a:r>
            <a:endParaRPr lang="en-GB" sz="1400"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rotWithShape="1">
          <a:blip r:embed="rId2"/>
          <a:srcRect b="4618"/>
          <a:stretch/>
        </p:blipFill>
        <p:spPr>
          <a:xfrm>
            <a:off x="869950" y="709613"/>
            <a:ext cx="8140699" cy="4852987"/>
          </a:xfrm>
          <a:prstGeom prst="rect">
            <a:avLst/>
          </a:prstGeom>
        </p:spPr>
      </p:pic>
      <p:sp>
        <p:nvSpPr>
          <p:cNvPr id="7" name="TextBox 6"/>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Gate Transformer</a:t>
            </a:r>
          </a:p>
        </p:txBody>
      </p:sp>
      <p:sp>
        <p:nvSpPr>
          <p:cNvPr id="6" name="Oval 5"/>
          <p:cNvSpPr>
            <a:spLocks noChangeAspect="1"/>
          </p:cNvSpPr>
          <p:nvPr/>
        </p:nvSpPr>
        <p:spPr bwMode="auto">
          <a:xfrm>
            <a:off x="471750" y="404424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3458429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l="14399" t="42110" r="54683" b="28742"/>
          <a:stretch/>
        </p:blipFill>
        <p:spPr>
          <a:xfrm>
            <a:off x="729570" y="1004888"/>
            <a:ext cx="1968415" cy="1159868"/>
          </a:xfrm>
          <a:prstGeom prst="rect">
            <a:avLst/>
          </a:prstGeom>
          <a:ln>
            <a:noFill/>
          </a:ln>
        </p:spPr>
      </p:pic>
      <p:sp>
        <p:nvSpPr>
          <p:cNvPr id="4" name="Rectangle 3"/>
          <p:cNvSpPr/>
          <p:nvPr/>
        </p:nvSpPr>
        <p:spPr>
          <a:xfrm>
            <a:off x="5345113" y="709613"/>
            <a:ext cx="4951412" cy="3046988"/>
          </a:xfrm>
          <a:prstGeom prst="rect">
            <a:avLst/>
          </a:prstGeom>
        </p:spPr>
        <p:txBody>
          <a:bodyPr wrap="square">
            <a:spAutoFit/>
          </a:bodyPr>
          <a:lstStyle/>
          <a:p>
            <a:r>
              <a:rPr lang="en-GB" sz="1200" b="1" dirty="0">
                <a:solidFill>
                  <a:srgbClr val="24292E"/>
                </a:solidFill>
                <a:latin typeface="Arial" panose="020B0604020202020204" pitchFamily="34" charset="0"/>
                <a:cs typeface="Arial" panose="020B0604020202020204" pitchFamily="34" charset="0"/>
              </a:rPr>
              <a:t>Gates layer</a:t>
            </a:r>
            <a:r>
              <a:rPr lang="en-GB" sz="1200" dirty="0">
                <a:solidFill>
                  <a:srgbClr val="24292E"/>
                </a:solidFill>
                <a:latin typeface="Arial" panose="020B0604020202020204" pitchFamily="34" charset="0"/>
                <a:cs typeface="Arial" panose="020B0604020202020204" pitchFamily="34" charset="0"/>
              </a:rPr>
              <a:t> Choose the line-based gate layer from the drop-down menu that you want to transform</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Rotate Line</a:t>
            </a:r>
            <a:r>
              <a:rPr lang="en-GB" sz="1200" dirty="0">
                <a:solidFill>
                  <a:srgbClr val="24292E"/>
                </a:solidFill>
                <a:latin typeface="Arial" panose="020B0604020202020204" pitchFamily="34" charset="0"/>
                <a:cs typeface="Arial" panose="020B0604020202020204" pitchFamily="34" charset="0"/>
              </a:rPr>
              <a:t> (degree) Define the angle in degrees for rotating the selected gates</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Resize Line</a:t>
            </a:r>
            <a:r>
              <a:rPr lang="en-GB" sz="1200" dirty="0">
                <a:solidFill>
                  <a:srgbClr val="24292E"/>
                </a:solidFill>
                <a:latin typeface="Arial" panose="020B0604020202020204" pitchFamily="34" charset="0"/>
                <a:cs typeface="Arial" panose="020B0604020202020204" pitchFamily="34" charset="0"/>
              </a:rPr>
              <a:t> (metre) Define the length in metres for resizing the selected gates</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Rescale Line</a:t>
            </a:r>
            <a:r>
              <a:rPr lang="en-GB" sz="1200" dirty="0">
                <a:solidFill>
                  <a:srgbClr val="24292E"/>
                </a:solidFill>
                <a:latin typeface="Arial" panose="020B0604020202020204" pitchFamily="34" charset="0"/>
                <a:cs typeface="Arial" panose="020B0604020202020204" pitchFamily="34" charset="0"/>
              </a:rPr>
              <a:t> (multiple) Define the multiple in ratio for rescaling the selected gates</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Transform</a:t>
            </a:r>
            <a:r>
              <a:rPr lang="en-GB" sz="1200" dirty="0">
                <a:solidFill>
                  <a:srgbClr val="24292E"/>
                </a:solidFill>
                <a:latin typeface="Arial" panose="020B0604020202020204" pitchFamily="34" charset="0"/>
                <a:cs typeface="Arial" panose="020B0604020202020204" pitchFamily="34" charset="0"/>
              </a:rPr>
              <a:t> Pressing the transform button will activate the analysis for the selected transformation</a:t>
            </a:r>
          </a:p>
          <a:p>
            <a:pPr>
              <a:buFont typeface="Arial" panose="020B0604020202020204" pitchFamily="34" charset="0"/>
              <a:buChar char="•"/>
            </a:pPr>
            <a:endParaRPr lang="en-GB" sz="1200" dirty="0">
              <a:solidFill>
                <a:srgbClr val="24292E"/>
              </a:solidFill>
              <a:latin typeface="Arial" panose="020B0604020202020204" pitchFamily="34" charset="0"/>
              <a:cs typeface="Arial" panose="020B0604020202020204" pitchFamily="34" charset="0"/>
            </a:endParaRPr>
          </a:p>
          <a:p>
            <a:r>
              <a:rPr lang="en-GB" sz="1200" b="1" dirty="0">
                <a:solidFill>
                  <a:srgbClr val="24292E"/>
                </a:solidFill>
                <a:latin typeface="Arial" panose="020B0604020202020204" pitchFamily="34" charset="0"/>
                <a:cs typeface="Arial" panose="020B0604020202020204" pitchFamily="34" charset="0"/>
              </a:rPr>
              <a:t>Close</a:t>
            </a:r>
            <a:r>
              <a:rPr lang="en-GB" sz="1200" dirty="0">
                <a:solidFill>
                  <a:srgbClr val="24292E"/>
                </a:solidFill>
                <a:latin typeface="Arial" panose="020B0604020202020204" pitchFamily="34" charset="0"/>
                <a:cs typeface="Arial" panose="020B0604020202020204" pitchFamily="34" charset="0"/>
              </a:rPr>
              <a:t> Pressing close will close and terminate the Gate Transformer</a:t>
            </a:r>
            <a:endParaRPr lang="en-GB" sz="1200" b="0" i="0" dirty="0">
              <a:solidFill>
                <a:srgbClr val="24292E"/>
              </a:solidFill>
              <a:effectLst/>
              <a:latin typeface="Arial" panose="020B0604020202020204" pitchFamily="34" charset="0"/>
              <a:cs typeface="Arial" panose="020B0604020202020204" pitchFamily="34" charset="0"/>
            </a:endParaRPr>
          </a:p>
        </p:txBody>
      </p:sp>
      <p:pic>
        <p:nvPicPr>
          <p:cNvPr id="6" name="Picture 5"/>
          <p:cNvPicPr>
            <a:picLocks noChangeAspect="1"/>
          </p:cNvPicPr>
          <p:nvPr/>
        </p:nvPicPr>
        <p:blipFill rotWithShape="1">
          <a:blip r:embed="rId3"/>
          <a:srcRect l="13681" t="39304" r="53800" b="28258"/>
          <a:stretch/>
        </p:blipFill>
        <p:spPr>
          <a:xfrm>
            <a:off x="656999" y="2685631"/>
            <a:ext cx="2098901" cy="1308520"/>
          </a:xfrm>
          <a:prstGeom prst="rect">
            <a:avLst/>
          </a:prstGeom>
          <a:ln>
            <a:noFill/>
          </a:ln>
        </p:spPr>
      </p:pic>
      <p:pic>
        <p:nvPicPr>
          <p:cNvPr id="10" name="Picture 9"/>
          <p:cNvPicPr>
            <a:picLocks noChangeAspect="1"/>
          </p:cNvPicPr>
          <p:nvPr/>
        </p:nvPicPr>
        <p:blipFill rotWithShape="1">
          <a:blip r:embed="rId4"/>
          <a:srcRect l="15006" t="42819" r="53804" b="29923"/>
          <a:stretch/>
        </p:blipFill>
        <p:spPr>
          <a:xfrm>
            <a:off x="693283" y="4685866"/>
            <a:ext cx="2026331" cy="1106803"/>
          </a:xfrm>
          <a:prstGeom prst="rect">
            <a:avLst/>
          </a:prstGeom>
        </p:spPr>
      </p:pic>
      <p:grpSp>
        <p:nvGrpSpPr>
          <p:cNvPr id="2" name="Group 1"/>
          <p:cNvGrpSpPr/>
          <p:nvPr/>
        </p:nvGrpSpPr>
        <p:grpSpPr>
          <a:xfrm>
            <a:off x="2870200" y="1341967"/>
            <a:ext cx="2173742" cy="4919615"/>
            <a:chOff x="2870200" y="1341967"/>
            <a:chExt cx="2173742" cy="4919615"/>
          </a:xfrm>
        </p:grpSpPr>
        <p:sp>
          <p:nvSpPr>
            <p:cNvPr id="11" name="TextBox 10"/>
            <p:cNvSpPr txBox="1"/>
            <p:nvPr/>
          </p:nvSpPr>
          <p:spPr>
            <a:xfrm>
              <a:off x="3587069" y="2114789"/>
              <a:ext cx="1277031" cy="246221"/>
            </a:xfrm>
            <a:prstGeom prst="rect">
              <a:avLst/>
            </a:prstGeom>
            <a:noFill/>
          </p:spPr>
          <p:txBody>
            <a:bodyPr wrap="square" rtlCol="0">
              <a:spAutoFit/>
            </a:bodyPr>
            <a:lstStyle/>
            <a:p>
              <a:r>
                <a:rPr lang="en-GB" sz="1000" b="1" dirty="0"/>
                <a:t>Rotate Line</a:t>
              </a:r>
            </a:p>
          </p:txBody>
        </p:sp>
        <p:cxnSp>
          <p:nvCxnSpPr>
            <p:cNvPr id="16" name="Straight Connector 15"/>
            <p:cNvCxnSpPr/>
            <p:nvPr/>
          </p:nvCxnSpPr>
          <p:spPr bwMode="auto">
            <a:xfrm flipV="1">
              <a:off x="3085420" y="1341967"/>
              <a:ext cx="0" cy="569901"/>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21" name="Straight Connector 20"/>
            <p:cNvCxnSpPr/>
            <p:nvPr/>
          </p:nvCxnSpPr>
          <p:spPr bwMode="auto">
            <a:xfrm>
              <a:off x="4425950" y="1660536"/>
              <a:ext cx="617992"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sp>
          <p:nvSpPr>
            <p:cNvPr id="25" name="Arrow: Right 24"/>
            <p:cNvSpPr/>
            <p:nvPr/>
          </p:nvSpPr>
          <p:spPr bwMode="auto">
            <a:xfrm>
              <a:off x="3714750" y="1476318"/>
              <a:ext cx="596900" cy="350401"/>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cxnSp>
          <p:nvCxnSpPr>
            <p:cNvPr id="31" name="Straight Connector 30"/>
            <p:cNvCxnSpPr/>
            <p:nvPr/>
          </p:nvCxnSpPr>
          <p:spPr bwMode="auto">
            <a:xfrm>
              <a:off x="4679950" y="3406786"/>
              <a:ext cx="234950"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sp>
          <p:nvSpPr>
            <p:cNvPr id="32" name="Arrow: Right 31"/>
            <p:cNvSpPr/>
            <p:nvPr/>
          </p:nvSpPr>
          <p:spPr bwMode="auto">
            <a:xfrm>
              <a:off x="3714750" y="3222568"/>
              <a:ext cx="596900" cy="350401"/>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cxnSp>
          <p:nvCxnSpPr>
            <p:cNvPr id="33" name="Straight Connector 32"/>
            <p:cNvCxnSpPr/>
            <p:nvPr/>
          </p:nvCxnSpPr>
          <p:spPr bwMode="auto">
            <a:xfrm>
              <a:off x="2870200" y="3406786"/>
              <a:ext cx="617992"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35" name="Straight Connector 34"/>
            <p:cNvCxnSpPr/>
            <p:nvPr/>
          </p:nvCxnSpPr>
          <p:spPr bwMode="auto">
            <a:xfrm>
              <a:off x="4679950" y="4994286"/>
              <a:ext cx="363992"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36" name="Straight Connector 35"/>
            <p:cNvCxnSpPr/>
            <p:nvPr/>
          </p:nvCxnSpPr>
          <p:spPr bwMode="auto">
            <a:xfrm>
              <a:off x="2870200" y="4994286"/>
              <a:ext cx="617992"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37" name="Straight Connector 36"/>
            <p:cNvCxnSpPr/>
            <p:nvPr/>
          </p:nvCxnSpPr>
          <p:spPr bwMode="auto">
            <a:xfrm>
              <a:off x="2870200" y="5413386"/>
              <a:ext cx="425450"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cxnSp>
          <p:nvCxnSpPr>
            <p:cNvPr id="39" name="Straight Connector 38"/>
            <p:cNvCxnSpPr/>
            <p:nvPr/>
          </p:nvCxnSpPr>
          <p:spPr bwMode="auto">
            <a:xfrm>
              <a:off x="4679950" y="5413386"/>
              <a:ext cx="234950" cy="0"/>
            </a:xfrm>
            <a:prstGeom prst="line">
              <a:avLst/>
            </a:prstGeom>
            <a:solidFill>
              <a:schemeClr val="accent1"/>
            </a:solidFill>
            <a:ln w="28575" cap="flat" cmpd="sng" algn="ctr">
              <a:solidFill>
                <a:schemeClr val="tx1"/>
              </a:solidFill>
              <a:prstDash val="solid"/>
              <a:round/>
              <a:headEnd type="oval" w="med" len="med"/>
              <a:tailEnd type="oval" w="med" len="med"/>
            </a:ln>
            <a:effectLst/>
          </p:spPr>
        </p:cxnSp>
        <p:sp>
          <p:nvSpPr>
            <p:cNvPr id="41" name="Arrow: Right 40"/>
            <p:cNvSpPr/>
            <p:nvPr/>
          </p:nvSpPr>
          <p:spPr bwMode="auto">
            <a:xfrm>
              <a:off x="3714750" y="5064068"/>
              <a:ext cx="596900" cy="350401"/>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cs typeface="Arial" charset="0"/>
              </a:endParaRPr>
            </a:p>
          </p:txBody>
        </p:sp>
        <p:sp>
          <p:nvSpPr>
            <p:cNvPr id="43" name="TextBox 42"/>
            <p:cNvSpPr txBox="1"/>
            <p:nvPr/>
          </p:nvSpPr>
          <p:spPr>
            <a:xfrm>
              <a:off x="3593419" y="4093844"/>
              <a:ext cx="972231" cy="246221"/>
            </a:xfrm>
            <a:prstGeom prst="rect">
              <a:avLst/>
            </a:prstGeom>
            <a:noFill/>
          </p:spPr>
          <p:txBody>
            <a:bodyPr wrap="square" rtlCol="0">
              <a:spAutoFit/>
            </a:bodyPr>
            <a:lstStyle/>
            <a:p>
              <a:r>
                <a:rPr lang="en-GB" sz="1000" b="1" dirty="0"/>
                <a:t>Resize Line</a:t>
              </a:r>
            </a:p>
          </p:txBody>
        </p:sp>
        <p:sp>
          <p:nvSpPr>
            <p:cNvPr id="44" name="TextBox 43"/>
            <p:cNvSpPr txBox="1"/>
            <p:nvPr/>
          </p:nvSpPr>
          <p:spPr>
            <a:xfrm>
              <a:off x="3478326" y="6015361"/>
              <a:ext cx="1035731" cy="246221"/>
            </a:xfrm>
            <a:prstGeom prst="rect">
              <a:avLst/>
            </a:prstGeom>
            <a:noFill/>
          </p:spPr>
          <p:txBody>
            <a:bodyPr wrap="square" rtlCol="0">
              <a:spAutoFit/>
            </a:bodyPr>
            <a:lstStyle/>
            <a:p>
              <a:r>
                <a:rPr lang="en-GB" sz="1000" b="1" dirty="0"/>
                <a:t>Rescale Line</a:t>
              </a:r>
            </a:p>
          </p:txBody>
        </p:sp>
      </p:grpSp>
      <p:sp>
        <p:nvSpPr>
          <p:cNvPr id="27" name="TextBox 26"/>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Gate Transformer</a:t>
            </a:r>
          </a:p>
        </p:txBody>
      </p:sp>
      <p:sp>
        <p:nvSpPr>
          <p:cNvPr id="22" name="Oval 21"/>
          <p:cNvSpPr>
            <a:spLocks noChangeAspect="1"/>
          </p:cNvSpPr>
          <p:nvPr/>
        </p:nvSpPr>
        <p:spPr bwMode="auto">
          <a:xfrm>
            <a:off x="471750" y="404424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7560841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29570" y="106790"/>
            <a:ext cx="6429829" cy="415498"/>
          </a:xfrm>
          <a:prstGeom prst="rect">
            <a:avLst/>
          </a:prstGeom>
          <a:noFill/>
        </p:spPr>
        <p:txBody>
          <a:bodyPr wrap="square" rtlCol="0">
            <a:spAutoFit/>
          </a:bodyPr>
          <a:lstStyle/>
          <a:p>
            <a:r>
              <a:rPr lang="en-US" dirty="0" smtClean="0">
                <a:solidFill>
                  <a:srgbClr val="FF6600"/>
                </a:solidFill>
                <a:latin typeface="Gill Sans"/>
                <a:cs typeface="Gill Sans"/>
              </a:rPr>
              <a:t>Connecting layers by spatial join</a:t>
            </a:r>
            <a:endParaRPr lang="en-US" dirty="0">
              <a:solidFill>
                <a:srgbClr val="FF6600"/>
              </a:solidFill>
              <a:latin typeface="Gill Sans"/>
              <a:cs typeface="Gill Sans"/>
            </a:endParaRPr>
          </a:p>
        </p:txBody>
      </p:sp>
      <p:sp>
        <p:nvSpPr>
          <p:cNvPr id="5" name="Oval 4"/>
          <p:cNvSpPr>
            <a:spLocks noChangeAspect="1"/>
          </p:cNvSpPr>
          <p:nvPr/>
        </p:nvSpPr>
        <p:spPr bwMode="auto">
          <a:xfrm>
            <a:off x="471750" y="404424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2" name="Picture 1" descr="2017-07-02 04.11.1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963" y="975593"/>
            <a:ext cx="5906268" cy="6585670"/>
          </a:xfrm>
          <a:prstGeom prst="rect">
            <a:avLst/>
          </a:prstGeom>
        </p:spPr>
      </p:pic>
      <p:sp>
        <p:nvSpPr>
          <p:cNvPr id="6" name="TextBox 5"/>
          <p:cNvSpPr txBox="1"/>
          <p:nvPr/>
        </p:nvSpPr>
        <p:spPr>
          <a:xfrm>
            <a:off x="5345114" y="709613"/>
            <a:ext cx="5280904" cy="397545"/>
          </a:xfrm>
          <a:prstGeom prst="rect">
            <a:avLst/>
          </a:prstGeom>
          <a:noFill/>
        </p:spPr>
        <p:txBody>
          <a:bodyPr wrap="square" rtlCol="0">
            <a:spAutoFit/>
          </a:bodyPr>
          <a:lstStyle/>
          <a:p>
            <a:pPr>
              <a:lnSpc>
                <a:spcPct val="150000"/>
              </a:lnSpc>
            </a:pPr>
            <a:r>
              <a:rPr lang="en-GB" sz="1400" dirty="0" smtClean="0">
                <a:latin typeface="Gill Sans"/>
                <a:cs typeface="Gill Sans"/>
              </a:rPr>
              <a:t>Use the ‘Join attributes by location’ from the processing toolbox</a:t>
            </a:r>
            <a:endParaRPr lang="en-GB" sz="1400" dirty="0">
              <a:latin typeface="Gill Sans"/>
              <a:cs typeface="Gill Sans"/>
            </a:endParaRPr>
          </a:p>
        </p:txBody>
      </p:sp>
    </p:spTree>
    <p:extLst>
      <p:ext uri="{BB962C8B-B14F-4D97-AF65-F5344CB8AC3E}">
        <p14:creationId xmlns:p14="http://schemas.microsoft.com/office/powerpoint/2010/main" val="268344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Statistical analysis of </a:t>
            </a:r>
            <a:r>
              <a:rPr lang="en-US" dirty="0" smtClean="0">
                <a:solidFill>
                  <a:srgbClr val="FF6600"/>
                </a:solidFill>
                <a:latin typeface="Gill Sans"/>
                <a:cs typeface="Gill Sans"/>
              </a:rPr>
              <a:t>a single variable</a:t>
            </a:r>
            <a:endParaRPr lang="en-US" dirty="0">
              <a:solidFill>
                <a:srgbClr val="FF6600"/>
              </a:solidFill>
              <a:latin typeface="Gill Sans"/>
              <a:cs typeface="Gill Sans"/>
            </a:endParaRPr>
          </a:p>
        </p:txBody>
      </p:sp>
      <p:sp>
        <p:nvSpPr>
          <p:cNvPr id="5" name="Oval 4"/>
          <p:cNvSpPr>
            <a:spLocks noChangeAspect="1"/>
          </p:cNvSpPr>
          <p:nvPr/>
        </p:nvSpPr>
        <p:spPr bwMode="auto">
          <a:xfrm>
            <a:off x="471750" y="404424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6" name="Picture 5" descr="figure 21_sst_explorer_stats_select.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71300" y="925757"/>
            <a:ext cx="9144000" cy="5824872"/>
          </a:xfrm>
          <a:prstGeom prst="rect">
            <a:avLst/>
          </a:prstGeom>
        </p:spPr>
      </p:pic>
    </p:spTree>
    <p:extLst>
      <p:ext uri="{BB962C8B-B14F-4D97-AF65-F5344CB8AC3E}">
        <p14:creationId xmlns:p14="http://schemas.microsoft.com/office/powerpoint/2010/main" val="15158927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Statistical analysis of two variables</a:t>
            </a:r>
          </a:p>
        </p:txBody>
      </p:sp>
      <p:sp>
        <p:nvSpPr>
          <p:cNvPr id="5" name="Oval 4"/>
          <p:cNvSpPr>
            <a:spLocks noChangeAspect="1"/>
          </p:cNvSpPr>
          <p:nvPr/>
        </p:nvSpPr>
        <p:spPr bwMode="auto">
          <a:xfrm>
            <a:off x="471750" y="404424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4" name="Picture 3" descr="figure 23a_sst_explorer_charts_scatter_int_regression.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71299" y="925758"/>
            <a:ext cx="9144000" cy="5824872"/>
          </a:xfrm>
          <a:prstGeom prst="rect">
            <a:avLst/>
          </a:prstGeom>
        </p:spPr>
      </p:pic>
    </p:spTree>
    <p:extLst>
      <p:ext uri="{BB962C8B-B14F-4D97-AF65-F5344CB8AC3E}">
        <p14:creationId xmlns:p14="http://schemas.microsoft.com/office/powerpoint/2010/main" val="17825985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29570" y="106790"/>
            <a:ext cx="6429829" cy="415498"/>
          </a:xfrm>
          <a:prstGeom prst="rect">
            <a:avLst/>
          </a:prstGeom>
          <a:noFill/>
        </p:spPr>
        <p:txBody>
          <a:bodyPr wrap="square" rtlCol="0">
            <a:spAutoFit/>
          </a:bodyPr>
          <a:lstStyle/>
          <a:p>
            <a:r>
              <a:rPr lang="en-US" dirty="0" err="1" smtClean="0">
                <a:solidFill>
                  <a:srgbClr val="FF6600"/>
                </a:solidFill>
                <a:latin typeface="Gill Sans"/>
                <a:cs typeface="Gill Sans"/>
              </a:rPr>
              <a:t>Visualising</a:t>
            </a:r>
            <a:r>
              <a:rPr lang="en-US" dirty="0" smtClean="0">
                <a:solidFill>
                  <a:srgbClr val="FF6600"/>
                </a:solidFill>
                <a:latin typeface="Gill Sans"/>
                <a:cs typeface="Gill Sans"/>
              </a:rPr>
              <a:t> other layers with Attributes Explorer</a:t>
            </a:r>
            <a:endParaRPr lang="en-US" dirty="0">
              <a:solidFill>
                <a:srgbClr val="FF6600"/>
              </a:solidFill>
              <a:latin typeface="Gill Sans"/>
              <a:cs typeface="Gill Sans"/>
            </a:endParaRPr>
          </a:p>
        </p:txBody>
      </p:sp>
      <p:sp>
        <p:nvSpPr>
          <p:cNvPr id="5" name="Oval 4"/>
          <p:cNvSpPr>
            <a:spLocks noChangeAspect="1"/>
          </p:cNvSpPr>
          <p:nvPr/>
        </p:nvSpPr>
        <p:spPr bwMode="auto">
          <a:xfrm>
            <a:off x="471750" y="404424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4" name="Picture 3" descr="figure 20a_sst_explorer_symbology_pedcounts_colour.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459154" y="1427117"/>
            <a:ext cx="3600000" cy="4427070"/>
          </a:xfrm>
          <a:prstGeom prst="rect">
            <a:avLst/>
          </a:prstGeom>
        </p:spPr>
      </p:pic>
      <p:pic>
        <p:nvPicPr>
          <p:cNvPr id="6" name="Picture 5" descr="figure 20b_sst_explorer_symbology_pedcounts_b&amp;w.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88755" y="1415356"/>
            <a:ext cx="3600000" cy="4450592"/>
          </a:xfrm>
          <a:prstGeom prst="rect">
            <a:avLst/>
          </a:prstGeom>
        </p:spPr>
      </p:pic>
    </p:spTree>
    <p:extLst>
      <p:ext uri="{BB962C8B-B14F-4D97-AF65-F5344CB8AC3E}">
        <p14:creationId xmlns:p14="http://schemas.microsoft.com/office/powerpoint/2010/main" val="17039677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29570" y="106790"/>
            <a:ext cx="6429829" cy="415498"/>
          </a:xfrm>
          <a:prstGeom prst="rect">
            <a:avLst/>
          </a:prstGeom>
          <a:noFill/>
        </p:spPr>
        <p:txBody>
          <a:bodyPr wrap="square" rtlCol="0">
            <a:spAutoFit/>
          </a:bodyPr>
          <a:lstStyle/>
          <a:p>
            <a:r>
              <a:rPr lang="en-US" dirty="0" err="1" smtClean="0">
                <a:solidFill>
                  <a:srgbClr val="FF6600"/>
                </a:solidFill>
                <a:latin typeface="Gill Sans"/>
                <a:cs typeface="Gill Sans"/>
              </a:rPr>
              <a:t>Visualising</a:t>
            </a:r>
            <a:r>
              <a:rPr lang="en-US" dirty="0" smtClean="0">
                <a:solidFill>
                  <a:srgbClr val="FF6600"/>
                </a:solidFill>
                <a:latin typeface="Gill Sans"/>
                <a:cs typeface="Gill Sans"/>
              </a:rPr>
              <a:t> other layers with Attributes Explorer</a:t>
            </a:r>
            <a:endParaRPr lang="en-US" dirty="0">
              <a:solidFill>
                <a:srgbClr val="FF6600"/>
              </a:solidFill>
              <a:latin typeface="Gill Sans"/>
              <a:cs typeface="Gill Sans"/>
            </a:endParaRPr>
          </a:p>
        </p:txBody>
      </p:sp>
      <p:sp>
        <p:nvSpPr>
          <p:cNvPr id="5" name="Oval 4"/>
          <p:cNvSpPr>
            <a:spLocks noChangeAspect="1"/>
          </p:cNvSpPr>
          <p:nvPr/>
        </p:nvSpPr>
        <p:spPr bwMode="auto">
          <a:xfrm>
            <a:off x="471750" y="4044249"/>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4" name="Picture 3" descr="figure 20c_sst_explorer_symbology_census_colour.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459155" y="1414625"/>
            <a:ext cx="3600000" cy="4423834"/>
          </a:xfrm>
          <a:prstGeom prst="rect">
            <a:avLst/>
          </a:prstGeom>
        </p:spPr>
      </p:pic>
      <p:pic>
        <p:nvPicPr>
          <p:cNvPr id="6" name="Picture 5" descr="figure 20d_sst_explorer_symbology_census_b&amp;w.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88755" y="1405936"/>
            <a:ext cx="3600000" cy="4441213"/>
          </a:xfrm>
          <a:prstGeom prst="rect">
            <a:avLst/>
          </a:prstGeom>
        </p:spPr>
      </p:pic>
    </p:spTree>
    <p:extLst>
      <p:ext uri="{BB962C8B-B14F-4D97-AF65-F5344CB8AC3E}">
        <p14:creationId xmlns:p14="http://schemas.microsoft.com/office/powerpoint/2010/main" val="987118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2336537"/>
          </a:xfrm>
          <a:prstGeom prst="rect">
            <a:avLst/>
          </a:prstGeom>
          <a:noFill/>
        </p:spPr>
        <p:txBody>
          <a:bodyPr wrap="square" rtlCol="0">
            <a:spAutoFit/>
          </a:bodyPr>
          <a:lstStyle/>
          <a:p>
            <a:pPr>
              <a:lnSpc>
                <a:spcPct val="150000"/>
              </a:lnSpc>
            </a:pPr>
            <a:r>
              <a:rPr lang="en-GB" sz="1400" b="1" dirty="0">
                <a:latin typeface="Gill Sans"/>
                <a:cs typeface="Gill Sans"/>
              </a:rPr>
              <a:t>Space syntax theory and </a:t>
            </a:r>
            <a:r>
              <a:rPr lang="en-GB" sz="1400" b="1" dirty="0" smtClean="0">
                <a:latin typeface="Gill Sans"/>
                <a:cs typeface="Gill Sans"/>
              </a:rPr>
              <a:t>the </a:t>
            </a:r>
            <a:r>
              <a:rPr lang="en-GB" sz="1400" b="1" dirty="0">
                <a:latin typeface="Gill Sans"/>
                <a:cs typeface="Gill Sans"/>
              </a:rPr>
              <a:t>SST </a:t>
            </a:r>
            <a:r>
              <a:rPr lang="en-GB" sz="1400" b="1" dirty="0" smtClean="0">
                <a:latin typeface="Gill Sans"/>
                <a:cs typeface="Gill Sans"/>
              </a:rPr>
              <a:t>project</a:t>
            </a:r>
          </a:p>
          <a:p>
            <a:pPr>
              <a:lnSpc>
                <a:spcPct val="150000"/>
              </a:lnSpc>
            </a:pPr>
            <a:endParaRPr lang="en-GB" sz="1400" dirty="0">
              <a:latin typeface="Gill Sans"/>
              <a:cs typeface="Gill Sans"/>
            </a:endParaRPr>
          </a:p>
          <a:p>
            <a:pPr marL="285750" indent="-285750">
              <a:lnSpc>
                <a:spcPct val="150000"/>
              </a:lnSpc>
              <a:buFont typeface="Arial"/>
              <a:buChar char="•"/>
            </a:pPr>
            <a:r>
              <a:rPr lang="en-GB" sz="1400" dirty="0" smtClean="0">
                <a:latin typeface="Gill Sans"/>
                <a:cs typeface="Gill Sans"/>
              </a:rPr>
              <a:t>Overview of relevant space syntax concepts</a:t>
            </a:r>
          </a:p>
          <a:p>
            <a:pPr>
              <a:lnSpc>
                <a:spcPct val="150000"/>
              </a:lnSpc>
            </a:pPr>
            <a:endParaRPr lang="en-GB" sz="1400" dirty="0">
              <a:latin typeface="Gill Sans"/>
              <a:cs typeface="Gill Sans"/>
            </a:endParaRPr>
          </a:p>
          <a:p>
            <a:pPr marL="285750" indent="-285750">
              <a:lnSpc>
                <a:spcPct val="150000"/>
              </a:lnSpc>
              <a:buFont typeface="Arial"/>
              <a:buChar char="•"/>
            </a:pPr>
            <a:r>
              <a:rPr lang="en-GB" sz="1400" dirty="0" smtClean="0">
                <a:latin typeface="Gill Sans"/>
                <a:cs typeface="Gill Sans"/>
              </a:rPr>
              <a:t>Overview of the SST project</a:t>
            </a:r>
            <a:endParaRPr lang="en-GB" sz="1400" dirty="0">
              <a:latin typeface="Gill Sans"/>
              <a:cs typeface="Gill Sans"/>
            </a:endParaRPr>
          </a:p>
          <a:p>
            <a:pPr>
              <a:lnSpc>
                <a:spcPct val="150000"/>
              </a:lnSpc>
            </a:pPr>
            <a:endParaRPr lang="en-GB" sz="1400" dirty="0" smtClean="0">
              <a:latin typeface="Gill Sans"/>
              <a:cs typeface="Gill Sans"/>
            </a:endParaRPr>
          </a:p>
          <a:p>
            <a:pPr marL="285750" indent="-285750">
              <a:lnSpc>
                <a:spcPct val="150000"/>
              </a:lnSpc>
              <a:buFont typeface="Arial"/>
              <a:buChar char="•"/>
            </a:pPr>
            <a:r>
              <a:rPr lang="en-GB" sz="1400" dirty="0" smtClean="0">
                <a:latin typeface="Gill Sans"/>
                <a:cs typeface="Gill Sans"/>
              </a:rPr>
              <a:t>SST installation in QGIS and downloading the sample data set</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Overview</a:t>
            </a:r>
          </a:p>
        </p:txBody>
      </p:sp>
      <p:sp>
        <p:nvSpPr>
          <p:cNvPr id="2" name="Oval 1"/>
          <p:cNvSpPr>
            <a:spLocks noChangeAspect="1"/>
          </p:cNvSpPr>
          <p:nvPr/>
        </p:nvSpPr>
        <p:spPr bwMode="auto">
          <a:xfrm>
            <a:off x="471750" y="463131"/>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12031199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629198"/>
          </a:xfrm>
          <a:prstGeom prst="rect">
            <a:avLst/>
          </a:prstGeom>
          <a:noFill/>
        </p:spPr>
        <p:txBody>
          <a:bodyPr wrap="square" rtlCol="0">
            <a:spAutoFit/>
          </a:bodyPr>
          <a:lstStyle/>
          <a:p>
            <a:pPr>
              <a:lnSpc>
                <a:spcPct val="150000"/>
              </a:lnSpc>
            </a:pPr>
            <a:r>
              <a:rPr lang="en-GB" sz="1400" b="1" dirty="0">
                <a:latin typeface="Gill Sans"/>
                <a:cs typeface="Gill Sans"/>
              </a:rPr>
              <a:t>QGIS methods for space syntax </a:t>
            </a:r>
            <a:r>
              <a:rPr lang="en-GB" sz="1400" b="1" dirty="0" smtClean="0">
                <a:latin typeface="Gill Sans"/>
                <a:cs typeface="Gill Sans"/>
              </a:rPr>
              <a:t>research</a:t>
            </a:r>
            <a:endParaRPr lang="en-GB" sz="1400" dirty="0" smtClean="0">
              <a:latin typeface="Gill Sans"/>
              <a:cs typeface="Gill Sans"/>
            </a:endParaRPr>
          </a:p>
          <a:p>
            <a:pPr marL="285750" indent="-285750">
              <a:lnSpc>
                <a:spcPct val="150000"/>
              </a:lnSpc>
              <a:buFont typeface="Arial"/>
              <a:buChar char="•"/>
            </a:pPr>
            <a:endParaRPr lang="en-GB" sz="1400" dirty="0" smtClean="0">
              <a:latin typeface="Gill Sans"/>
              <a:cs typeface="Gill Sans"/>
            </a:endParaRPr>
          </a:p>
          <a:p>
            <a:pPr marL="285750" indent="-285750">
              <a:lnSpc>
                <a:spcPct val="150000"/>
              </a:lnSpc>
              <a:buFont typeface="Arial"/>
              <a:buChar char="•"/>
            </a:pPr>
            <a:r>
              <a:rPr lang="en-GB" sz="1400" dirty="0" smtClean="0">
                <a:latin typeface="Gill Sans"/>
                <a:cs typeface="Gill Sans"/>
              </a:rPr>
              <a:t>Road </a:t>
            </a:r>
            <a:r>
              <a:rPr lang="en-GB" sz="1400" dirty="0">
                <a:latin typeface="Gill Sans"/>
                <a:cs typeface="Gill Sans"/>
              </a:rPr>
              <a:t>centre lines: an approximation of segment maps</a:t>
            </a:r>
            <a:r>
              <a:rPr lang="en-GB" sz="1400" dirty="0" smtClean="0">
                <a:latin typeface="Gill Sans"/>
                <a:cs typeface="Gill Sans"/>
              </a:rPr>
              <a:t>?</a:t>
            </a:r>
          </a:p>
          <a:p>
            <a:pPr marL="285750" indent="-285750">
              <a:lnSpc>
                <a:spcPct val="150000"/>
              </a:lnSpc>
              <a:buFont typeface="Arial"/>
              <a:buChar char="•"/>
            </a:pPr>
            <a:endParaRPr lang="en-GB" sz="1400" dirty="0" smtClean="0">
              <a:latin typeface="Gill Sans"/>
              <a:cs typeface="Gill Sans"/>
            </a:endParaRPr>
          </a:p>
          <a:p>
            <a:pPr marL="285750" indent="-285750">
              <a:lnSpc>
                <a:spcPct val="150000"/>
              </a:lnSpc>
              <a:buFont typeface="Arial"/>
              <a:buChar char="•"/>
            </a:pPr>
            <a:r>
              <a:rPr lang="en-GB" sz="1400" dirty="0">
                <a:latin typeface="Gill Sans"/>
                <a:cs typeface="Gill Sans"/>
              </a:rPr>
              <a:t>Road centre lines: which model is more appropriate</a:t>
            </a:r>
            <a:r>
              <a:rPr lang="en-GB" sz="1400" dirty="0" smtClean="0">
                <a:latin typeface="Gill Sans"/>
                <a:cs typeface="Gill Sans"/>
              </a:rPr>
              <a:t>?</a:t>
            </a:r>
          </a:p>
          <a:p>
            <a:pPr marL="285750" indent="-285750">
              <a:lnSpc>
                <a:spcPct val="150000"/>
              </a:lnSpc>
              <a:buFont typeface="Arial"/>
              <a:buChar char="•"/>
            </a:pPr>
            <a:endParaRPr lang="en-GB" sz="1400" dirty="0">
              <a:latin typeface="Gill Sans"/>
              <a:cs typeface="Gill Sans"/>
            </a:endParaRPr>
          </a:p>
          <a:p>
            <a:pPr marL="285750" indent="-285750">
              <a:lnSpc>
                <a:spcPct val="150000"/>
              </a:lnSpc>
              <a:buFont typeface="Arial"/>
              <a:buChar char="•"/>
            </a:pPr>
            <a:r>
              <a:rPr lang="en-GB" sz="1400" dirty="0" smtClean="0">
                <a:latin typeface="Gill Sans"/>
                <a:cs typeface="Gill Sans"/>
              </a:rPr>
              <a:t>Connecting and analysing other data layers</a:t>
            </a:r>
          </a:p>
          <a:p>
            <a:pPr marL="285750" indent="-285750">
              <a:lnSpc>
                <a:spcPct val="150000"/>
              </a:lnSpc>
              <a:buFont typeface="Arial"/>
              <a:buChar char="•"/>
            </a:pPr>
            <a:endParaRPr lang="en-GB" sz="1400" dirty="0">
              <a:latin typeface="Gill Sans"/>
              <a:cs typeface="Gill Sans"/>
            </a:endParaRPr>
          </a:p>
          <a:p>
            <a:pPr marL="285750" indent="-285750">
              <a:lnSpc>
                <a:spcPct val="150000"/>
              </a:lnSpc>
              <a:buFont typeface="Arial"/>
              <a:buChar char="•"/>
            </a:pPr>
            <a:r>
              <a:rPr lang="en-GB" sz="1400" dirty="0" smtClean="0">
                <a:latin typeface="Gill Sans"/>
                <a:cs typeface="Gill Sans"/>
              </a:rPr>
              <a:t>Analysis with R and other statistics packages</a:t>
            </a:r>
          </a:p>
          <a:p>
            <a:pPr marL="285750" indent="-285750">
              <a:lnSpc>
                <a:spcPct val="150000"/>
              </a:lnSpc>
              <a:buFont typeface="Arial"/>
              <a:buChar char="•"/>
            </a:pPr>
            <a:endParaRPr lang="en-GB" sz="1400" dirty="0">
              <a:latin typeface="Gill Sans"/>
              <a:cs typeface="Gill Sans"/>
            </a:endParaRPr>
          </a:p>
          <a:p>
            <a:pPr marL="285750" indent="-285750">
              <a:lnSpc>
                <a:spcPct val="150000"/>
              </a:lnSpc>
              <a:buFont typeface="Arial"/>
              <a:buChar char="•"/>
            </a:pPr>
            <a:r>
              <a:rPr lang="en-GB" sz="1400" dirty="0" smtClean="0">
                <a:latin typeface="Gill Sans"/>
                <a:cs typeface="Gill Sans"/>
              </a:rPr>
              <a:t>Open to questions from the participants</a:t>
            </a:r>
            <a:endParaRPr lang="en-GB" sz="1400" dirty="0">
              <a:latin typeface="Gill Sans"/>
              <a:cs typeface="Gill Sans"/>
            </a:endParaRP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Questions and Discussion</a:t>
            </a:r>
          </a:p>
        </p:txBody>
      </p:sp>
      <p:sp>
        <p:nvSpPr>
          <p:cNvPr id="5" name="Oval 4"/>
          <p:cNvSpPr>
            <a:spLocks noChangeAspect="1"/>
          </p:cNvSpPr>
          <p:nvPr/>
        </p:nvSpPr>
        <p:spPr bwMode="auto">
          <a:xfrm>
            <a:off x="471750" y="4941645"/>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4253162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Road centre lines: an approximation of segment </a:t>
            </a:r>
            <a:r>
              <a:rPr lang="en-GB" sz="1400" b="1" dirty="0" smtClean="0">
                <a:latin typeface="Gill Sans"/>
                <a:cs typeface="Gill Sans"/>
              </a:rPr>
              <a:t>maps?</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Questions and Discussion</a:t>
            </a:r>
            <a:endParaRPr lang="en-US" dirty="0">
              <a:solidFill>
                <a:srgbClr val="FF6600"/>
              </a:solidFill>
              <a:latin typeface="Gill Sans"/>
              <a:cs typeface="Gill Sans"/>
            </a:endParaRPr>
          </a:p>
        </p:txBody>
      </p:sp>
      <p:pic>
        <p:nvPicPr>
          <p:cNvPr id="5" name="Picture 4" descr="2017-07-02 11.56.22 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6667" y="1088968"/>
            <a:ext cx="9000067" cy="5722026"/>
          </a:xfrm>
          <a:prstGeom prst="rect">
            <a:avLst/>
          </a:prstGeom>
        </p:spPr>
      </p:pic>
      <p:sp>
        <p:nvSpPr>
          <p:cNvPr id="6" name="Oval 5"/>
          <p:cNvSpPr>
            <a:spLocks noChangeAspect="1"/>
          </p:cNvSpPr>
          <p:nvPr/>
        </p:nvSpPr>
        <p:spPr bwMode="auto">
          <a:xfrm>
            <a:off x="471750" y="4941645"/>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1730349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45114" y="709613"/>
            <a:ext cx="5280904" cy="397545"/>
          </a:xfrm>
          <a:prstGeom prst="rect">
            <a:avLst/>
          </a:prstGeom>
          <a:noFill/>
        </p:spPr>
        <p:txBody>
          <a:bodyPr wrap="square" rtlCol="0">
            <a:spAutoFit/>
          </a:bodyPr>
          <a:lstStyle/>
          <a:p>
            <a:pPr>
              <a:lnSpc>
                <a:spcPct val="150000"/>
              </a:lnSpc>
            </a:pPr>
            <a:r>
              <a:rPr lang="en-GB" sz="1400" b="1" dirty="0">
                <a:latin typeface="Gill Sans"/>
                <a:cs typeface="Gill Sans"/>
              </a:rPr>
              <a:t>Road centre lines: </a:t>
            </a:r>
            <a:r>
              <a:rPr lang="en-GB" sz="1400" b="1" dirty="0" smtClean="0">
                <a:latin typeface="Gill Sans"/>
                <a:cs typeface="Gill Sans"/>
              </a:rPr>
              <a:t>which model is more appropriate?</a:t>
            </a:r>
          </a:p>
        </p:txBody>
      </p:sp>
      <p:sp>
        <p:nvSpPr>
          <p:cNvPr id="3" name="TextBox 2"/>
          <p:cNvSpPr txBox="1"/>
          <p:nvPr/>
        </p:nvSpPr>
        <p:spPr>
          <a:xfrm>
            <a:off x="729570" y="106790"/>
            <a:ext cx="6429829" cy="415498"/>
          </a:xfrm>
          <a:prstGeom prst="rect">
            <a:avLst/>
          </a:prstGeom>
          <a:noFill/>
        </p:spPr>
        <p:txBody>
          <a:bodyPr wrap="square" rtlCol="0">
            <a:spAutoFit/>
          </a:bodyPr>
          <a:lstStyle/>
          <a:p>
            <a:r>
              <a:rPr lang="en-US" dirty="0">
                <a:solidFill>
                  <a:srgbClr val="FF6600"/>
                </a:solidFill>
                <a:latin typeface="Gill Sans"/>
                <a:cs typeface="Gill Sans"/>
              </a:rPr>
              <a:t>Questions and Discussion</a:t>
            </a:r>
            <a:endParaRPr lang="en-US" dirty="0">
              <a:solidFill>
                <a:srgbClr val="FF6600"/>
              </a:solidFill>
              <a:latin typeface="Gill Sans"/>
              <a:cs typeface="Gill Sans"/>
            </a:endParaRPr>
          </a:p>
        </p:txBody>
      </p:sp>
      <p:pic>
        <p:nvPicPr>
          <p:cNvPr id="5" name="Picture 4" descr="2017-07-02 11.56.37 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5134" y="1094352"/>
            <a:ext cx="8983133" cy="5711259"/>
          </a:xfrm>
          <a:prstGeom prst="rect">
            <a:avLst/>
          </a:prstGeom>
        </p:spPr>
      </p:pic>
      <p:sp>
        <p:nvSpPr>
          <p:cNvPr id="6" name="Oval 5"/>
          <p:cNvSpPr>
            <a:spLocks noChangeAspect="1"/>
          </p:cNvSpPr>
          <p:nvPr/>
        </p:nvSpPr>
        <p:spPr bwMode="auto">
          <a:xfrm>
            <a:off x="471750" y="4941645"/>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42863035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45114" y="709613"/>
            <a:ext cx="5280904" cy="1182375"/>
          </a:xfrm>
          <a:prstGeom prst="rect">
            <a:avLst/>
          </a:prstGeom>
          <a:noFill/>
        </p:spPr>
        <p:txBody>
          <a:bodyPr wrap="square" rtlCol="0">
            <a:spAutoFit/>
          </a:bodyPr>
          <a:lstStyle/>
          <a:p>
            <a:pPr>
              <a:lnSpc>
                <a:spcPct val="150000"/>
              </a:lnSpc>
            </a:pPr>
            <a:r>
              <a:rPr lang="en-GB" sz="2000" b="1" dirty="0" smtClean="0">
                <a:latin typeface="Gill Sans"/>
                <a:cs typeface="Gill Sans"/>
              </a:rPr>
              <a:t>SST </a:t>
            </a:r>
            <a:r>
              <a:rPr lang="en-GB" sz="2000" b="1" dirty="0" err="1" smtClean="0">
                <a:latin typeface="Gill Sans"/>
                <a:cs typeface="Gill Sans"/>
              </a:rPr>
              <a:t>Github</a:t>
            </a:r>
            <a:r>
              <a:rPr lang="en-GB" sz="2000" b="1" dirty="0" smtClean="0">
                <a:latin typeface="Gill Sans"/>
                <a:cs typeface="Gill Sans"/>
              </a:rPr>
              <a:t> repository</a:t>
            </a:r>
            <a:endParaRPr lang="en-GB" sz="2000" b="1" dirty="0">
              <a:latin typeface="Gill Sans"/>
              <a:cs typeface="Gill Sans"/>
            </a:endParaRPr>
          </a:p>
          <a:p>
            <a:pPr>
              <a:lnSpc>
                <a:spcPct val="150000"/>
              </a:lnSpc>
            </a:pPr>
            <a:endParaRPr lang="en-GB" sz="1400" dirty="0">
              <a:latin typeface="Gill Sans"/>
              <a:cs typeface="Gill Sans"/>
            </a:endParaRPr>
          </a:p>
          <a:p>
            <a:pPr>
              <a:lnSpc>
                <a:spcPct val="150000"/>
              </a:lnSpc>
            </a:pPr>
            <a:r>
              <a:rPr lang="en-GB" sz="1400" dirty="0" smtClean="0">
                <a:latin typeface="Gill Sans"/>
                <a:cs typeface="Gill Sans"/>
              </a:rPr>
              <a:t>https</a:t>
            </a:r>
            <a:r>
              <a:rPr lang="en-GB" sz="1400" dirty="0">
                <a:latin typeface="Gill Sans"/>
                <a:cs typeface="Gill Sans"/>
              </a:rPr>
              <a:t>://</a:t>
            </a:r>
            <a:r>
              <a:rPr lang="en-GB" sz="1400" dirty="0" err="1">
                <a:latin typeface="Gill Sans"/>
                <a:cs typeface="Gill Sans"/>
              </a:rPr>
              <a:t>github.com</a:t>
            </a:r>
            <a:r>
              <a:rPr lang="en-GB" sz="1400" dirty="0">
                <a:latin typeface="Gill Sans"/>
                <a:cs typeface="Gill Sans"/>
              </a:rPr>
              <a:t>/</a:t>
            </a:r>
            <a:r>
              <a:rPr lang="en-GB" sz="1400" dirty="0" err="1">
                <a:latin typeface="Gill Sans"/>
                <a:cs typeface="Gill Sans"/>
              </a:rPr>
              <a:t>SpaceGroupUCL</a:t>
            </a:r>
            <a:r>
              <a:rPr lang="en-GB" sz="1400" dirty="0">
                <a:latin typeface="Gill Sans"/>
                <a:cs typeface="Gill Sans"/>
              </a:rPr>
              <a:t>/</a:t>
            </a:r>
            <a:r>
              <a:rPr lang="en-GB" sz="1400" dirty="0" err="1" smtClean="0">
                <a:latin typeface="Gill Sans"/>
                <a:cs typeface="Gill Sans"/>
              </a:rPr>
              <a:t>qgisSpaceSyntaxToolkit</a:t>
            </a:r>
            <a:endParaRPr lang="en-GB" sz="1400" dirty="0">
              <a:latin typeface="Gill Sans"/>
              <a:cs typeface="Gill Sans"/>
            </a:endParaRPr>
          </a:p>
        </p:txBody>
      </p:sp>
      <p:sp>
        <p:nvSpPr>
          <p:cNvPr id="6" name="Oval 5"/>
          <p:cNvSpPr>
            <a:spLocks noChangeAspect="1"/>
          </p:cNvSpPr>
          <p:nvPr/>
        </p:nvSpPr>
        <p:spPr bwMode="auto">
          <a:xfrm>
            <a:off x="471750" y="4941645"/>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2" name="Picture 1" descr="2017-07-02 03.18.3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5508" y="2018502"/>
            <a:ext cx="5912946" cy="4841179"/>
          </a:xfrm>
          <a:prstGeom prst="rect">
            <a:avLst/>
          </a:prstGeom>
        </p:spPr>
      </p:pic>
    </p:spTree>
    <p:extLst>
      <p:ext uri="{BB962C8B-B14F-4D97-AF65-F5344CB8AC3E}">
        <p14:creationId xmlns:p14="http://schemas.microsoft.com/office/powerpoint/2010/main" val="17590854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45114" y="709613"/>
            <a:ext cx="5280904" cy="1182375"/>
          </a:xfrm>
          <a:prstGeom prst="rect">
            <a:avLst/>
          </a:prstGeom>
          <a:noFill/>
        </p:spPr>
        <p:txBody>
          <a:bodyPr wrap="square" rtlCol="0">
            <a:spAutoFit/>
          </a:bodyPr>
          <a:lstStyle/>
          <a:p>
            <a:pPr>
              <a:lnSpc>
                <a:spcPct val="150000"/>
              </a:lnSpc>
            </a:pPr>
            <a:r>
              <a:rPr lang="en-GB" sz="2000" b="1" dirty="0" smtClean="0">
                <a:latin typeface="Gill Sans"/>
                <a:cs typeface="Gill Sans"/>
              </a:rPr>
              <a:t>SST Issues</a:t>
            </a:r>
            <a:endParaRPr lang="en-GB" sz="2000" b="1" dirty="0">
              <a:latin typeface="Gill Sans"/>
              <a:cs typeface="Gill Sans"/>
            </a:endParaRPr>
          </a:p>
          <a:p>
            <a:pPr>
              <a:lnSpc>
                <a:spcPct val="150000"/>
              </a:lnSpc>
            </a:pPr>
            <a:endParaRPr lang="en-GB" sz="1400" dirty="0">
              <a:latin typeface="Gill Sans"/>
              <a:cs typeface="Gill Sans"/>
            </a:endParaRPr>
          </a:p>
          <a:p>
            <a:pPr>
              <a:lnSpc>
                <a:spcPct val="150000"/>
              </a:lnSpc>
            </a:pPr>
            <a:r>
              <a:rPr lang="en-GB" sz="1400" dirty="0">
                <a:latin typeface="Gill Sans"/>
                <a:cs typeface="Gill Sans"/>
              </a:rPr>
              <a:t>https://</a:t>
            </a:r>
            <a:r>
              <a:rPr lang="en-GB" sz="1400" dirty="0" err="1">
                <a:latin typeface="Gill Sans"/>
                <a:cs typeface="Gill Sans"/>
              </a:rPr>
              <a:t>github.com</a:t>
            </a:r>
            <a:r>
              <a:rPr lang="en-GB" sz="1400" dirty="0">
                <a:latin typeface="Gill Sans"/>
                <a:cs typeface="Gill Sans"/>
              </a:rPr>
              <a:t>/</a:t>
            </a:r>
            <a:r>
              <a:rPr lang="en-GB" sz="1400" dirty="0" err="1">
                <a:latin typeface="Gill Sans"/>
                <a:cs typeface="Gill Sans"/>
              </a:rPr>
              <a:t>SpaceGroupUCL</a:t>
            </a:r>
            <a:r>
              <a:rPr lang="en-GB" sz="1400" dirty="0">
                <a:latin typeface="Gill Sans"/>
                <a:cs typeface="Gill Sans"/>
              </a:rPr>
              <a:t>/</a:t>
            </a:r>
            <a:r>
              <a:rPr lang="en-GB" sz="1400" dirty="0" err="1">
                <a:latin typeface="Gill Sans"/>
                <a:cs typeface="Gill Sans"/>
              </a:rPr>
              <a:t>qgisSpaceSyntaxToolkit</a:t>
            </a:r>
            <a:r>
              <a:rPr lang="en-GB" sz="1400" dirty="0">
                <a:latin typeface="Gill Sans"/>
                <a:cs typeface="Gill Sans"/>
              </a:rPr>
              <a:t>/issues</a:t>
            </a:r>
            <a:endParaRPr lang="en-GB" sz="1400" dirty="0">
              <a:latin typeface="Gill Sans"/>
              <a:cs typeface="Gill Sans"/>
            </a:endParaRPr>
          </a:p>
        </p:txBody>
      </p:sp>
      <p:sp>
        <p:nvSpPr>
          <p:cNvPr id="6" name="Oval 5"/>
          <p:cNvSpPr>
            <a:spLocks noChangeAspect="1"/>
          </p:cNvSpPr>
          <p:nvPr/>
        </p:nvSpPr>
        <p:spPr bwMode="auto">
          <a:xfrm>
            <a:off x="471750" y="4941645"/>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2" name="Picture 1" descr="2017-07-02 03.22.4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404" y="1989527"/>
            <a:ext cx="5662159" cy="5021441"/>
          </a:xfrm>
          <a:prstGeom prst="rect">
            <a:avLst/>
          </a:prstGeom>
        </p:spPr>
      </p:pic>
    </p:spTree>
    <p:extLst>
      <p:ext uri="{BB962C8B-B14F-4D97-AF65-F5344CB8AC3E}">
        <p14:creationId xmlns:p14="http://schemas.microsoft.com/office/powerpoint/2010/main" val="35076595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45114" y="709613"/>
            <a:ext cx="5280904" cy="1182375"/>
          </a:xfrm>
          <a:prstGeom prst="rect">
            <a:avLst/>
          </a:prstGeom>
          <a:noFill/>
        </p:spPr>
        <p:txBody>
          <a:bodyPr wrap="square" rtlCol="0">
            <a:spAutoFit/>
          </a:bodyPr>
          <a:lstStyle/>
          <a:p>
            <a:pPr>
              <a:lnSpc>
                <a:spcPct val="150000"/>
              </a:lnSpc>
            </a:pPr>
            <a:r>
              <a:rPr lang="en-GB" sz="2000" b="1" dirty="0" smtClean="0">
                <a:latin typeface="Gill Sans"/>
                <a:cs typeface="Gill Sans"/>
              </a:rPr>
              <a:t>SST Wiki</a:t>
            </a:r>
            <a:endParaRPr lang="en-GB" sz="2000" b="1" dirty="0">
              <a:latin typeface="Gill Sans"/>
              <a:cs typeface="Gill Sans"/>
            </a:endParaRPr>
          </a:p>
          <a:p>
            <a:pPr>
              <a:lnSpc>
                <a:spcPct val="150000"/>
              </a:lnSpc>
            </a:pPr>
            <a:endParaRPr lang="en-GB" sz="1400" dirty="0">
              <a:latin typeface="Gill Sans"/>
              <a:cs typeface="Gill Sans"/>
            </a:endParaRPr>
          </a:p>
          <a:p>
            <a:pPr>
              <a:lnSpc>
                <a:spcPct val="150000"/>
              </a:lnSpc>
            </a:pPr>
            <a:r>
              <a:rPr lang="en-GB" sz="1400" dirty="0">
                <a:latin typeface="Gill Sans"/>
                <a:cs typeface="Gill Sans"/>
              </a:rPr>
              <a:t>https://</a:t>
            </a:r>
            <a:r>
              <a:rPr lang="en-GB" sz="1400" dirty="0" err="1">
                <a:latin typeface="Gill Sans"/>
                <a:cs typeface="Gill Sans"/>
              </a:rPr>
              <a:t>github.com</a:t>
            </a:r>
            <a:r>
              <a:rPr lang="en-GB" sz="1400" dirty="0">
                <a:latin typeface="Gill Sans"/>
                <a:cs typeface="Gill Sans"/>
              </a:rPr>
              <a:t>/</a:t>
            </a:r>
            <a:r>
              <a:rPr lang="en-GB" sz="1400" dirty="0" err="1">
                <a:latin typeface="Gill Sans"/>
                <a:cs typeface="Gill Sans"/>
              </a:rPr>
              <a:t>SpaceGroupUCL</a:t>
            </a:r>
            <a:r>
              <a:rPr lang="en-GB" sz="1400" dirty="0">
                <a:latin typeface="Gill Sans"/>
                <a:cs typeface="Gill Sans"/>
              </a:rPr>
              <a:t>/</a:t>
            </a:r>
            <a:r>
              <a:rPr lang="en-GB" sz="1400" dirty="0" err="1">
                <a:latin typeface="Gill Sans"/>
                <a:cs typeface="Gill Sans"/>
              </a:rPr>
              <a:t>qgisSpaceSyntaxToolkit</a:t>
            </a:r>
            <a:r>
              <a:rPr lang="en-GB" sz="1400" dirty="0">
                <a:latin typeface="Gill Sans"/>
                <a:cs typeface="Gill Sans"/>
              </a:rPr>
              <a:t>/wiki</a:t>
            </a:r>
            <a:endParaRPr lang="en-GB" sz="1400" dirty="0">
              <a:latin typeface="Gill Sans"/>
              <a:cs typeface="Gill Sans"/>
            </a:endParaRPr>
          </a:p>
        </p:txBody>
      </p:sp>
      <p:sp>
        <p:nvSpPr>
          <p:cNvPr id="6" name="Oval 5"/>
          <p:cNvSpPr>
            <a:spLocks noChangeAspect="1"/>
          </p:cNvSpPr>
          <p:nvPr/>
        </p:nvSpPr>
        <p:spPr bwMode="auto">
          <a:xfrm>
            <a:off x="471750" y="4941645"/>
            <a:ext cx="108000" cy="108000"/>
          </a:xfrm>
          <a:prstGeom prst="ellipse">
            <a:avLst/>
          </a:prstGeom>
          <a:solidFill>
            <a:schemeClr val="tx1">
              <a:lumMod val="65000"/>
              <a:lumOff val="35000"/>
            </a:schemeClr>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p:txBody>
      </p:sp>
      <p:pic>
        <p:nvPicPr>
          <p:cNvPr id="2" name="Picture 1" descr="2017-07-02 03.23.4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741" y="1995463"/>
            <a:ext cx="5632698" cy="4987285"/>
          </a:xfrm>
          <a:prstGeom prst="rect">
            <a:avLst/>
          </a:prstGeom>
        </p:spPr>
      </p:pic>
    </p:spTree>
    <p:extLst>
      <p:ext uri="{BB962C8B-B14F-4D97-AF65-F5344CB8AC3E}">
        <p14:creationId xmlns:p14="http://schemas.microsoft.com/office/powerpoint/2010/main" val="5796257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45114" y="709613"/>
            <a:ext cx="5280904" cy="2798202"/>
          </a:xfrm>
          <a:prstGeom prst="rect">
            <a:avLst/>
          </a:prstGeom>
          <a:noFill/>
        </p:spPr>
        <p:txBody>
          <a:bodyPr wrap="square" rtlCol="0">
            <a:spAutoFit/>
          </a:bodyPr>
          <a:lstStyle/>
          <a:p>
            <a:pPr>
              <a:lnSpc>
                <a:spcPct val="150000"/>
              </a:lnSpc>
            </a:pPr>
            <a:r>
              <a:rPr lang="en-GB" sz="2000" b="1" dirty="0">
                <a:latin typeface="Gill Sans"/>
                <a:cs typeface="Gill Sans"/>
              </a:rPr>
              <a:t>Thank you!</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SST mailing list:</a:t>
            </a:r>
          </a:p>
          <a:p>
            <a:pPr>
              <a:lnSpc>
                <a:spcPct val="150000"/>
              </a:lnSpc>
            </a:pPr>
            <a:r>
              <a:rPr lang="en-GB" sz="1400" dirty="0">
                <a:latin typeface="Gill Sans"/>
                <a:cs typeface="Gill Sans"/>
              </a:rPr>
              <a:t>https://</a:t>
            </a:r>
            <a:r>
              <a:rPr lang="en-GB" sz="1400" dirty="0" err="1">
                <a:latin typeface="Gill Sans"/>
                <a:cs typeface="Gill Sans"/>
              </a:rPr>
              <a:t>www.jiscmail.ac.uk</a:t>
            </a:r>
            <a:r>
              <a:rPr lang="en-GB" sz="1400" dirty="0">
                <a:latin typeface="Gill Sans"/>
                <a:cs typeface="Gill Sans"/>
              </a:rPr>
              <a:t>/</a:t>
            </a:r>
            <a:r>
              <a:rPr lang="en-GB" sz="1400" dirty="0" err="1">
                <a:latin typeface="Gill Sans"/>
                <a:cs typeface="Gill Sans"/>
              </a:rPr>
              <a:t>cgi</a:t>
            </a:r>
            <a:r>
              <a:rPr lang="en-GB" sz="1400" dirty="0">
                <a:latin typeface="Gill Sans"/>
                <a:cs typeface="Gill Sans"/>
              </a:rPr>
              <a:t>-bin/webadmin?A0=SPACESYNTAX-TOOLKIT</a:t>
            </a:r>
          </a:p>
          <a:p>
            <a:pPr>
              <a:lnSpc>
                <a:spcPct val="150000"/>
              </a:lnSpc>
            </a:pPr>
            <a:endParaRPr lang="en-GB" sz="1400" dirty="0">
              <a:latin typeface="Gill Sans"/>
              <a:cs typeface="Gill Sans"/>
            </a:endParaRPr>
          </a:p>
          <a:p>
            <a:pPr>
              <a:lnSpc>
                <a:spcPct val="150000"/>
              </a:lnSpc>
            </a:pPr>
            <a:r>
              <a:rPr lang="en-GB" sz="1400" dirty="0">
                <a:latin typeface="Gill Sans"/>
                <a:cs typeface="Gill Sans"/>
              </a:rPr>
              <a:t>Space syntax mailing list:</a:t>
            </a:r>
          </a:p>
          <a:p>
            <a:pPr>
              <a:lnSpc>
                <a:spcPct val="150000"/>
              </a:lnSpc>
            </a:pPr>
            <a:r>
              <a:rPr lang="en-GB" sz="1400" dirty="0">
                <a:latin typeface="Gill Sans"/>
                <a:cs typeface="Gill Sans"/>
              </a:rPr>
              <a:t>https://</a:t>
            </a:r>
            <a:r>
              <a:rPr lang="en-GB" sz="1400" dirty="0" err="1">
                <a:latin typeface="Gill Sans"/>
                <a:cs typeface="Gill Sans"/>
              </a:rPr>
              <a:t>www.jiscmail.ac.uk</a:t>
            </a:r>
            <a:r>
              <a:rPr lang="en-GB" sz="1400" dirty="0">
                <a:latin typeface="Gill Sans"/>
                <a:cs typeface="Gill Sans"/>
              </a:rPr>
              <a:t>/</a:t>
            </a:r>
            <a:r>
              <a:rPr lang="en-GB" sz="1400" dirty="0" err="1">
                <a:latin typeface="Gill Sans"/>
                <a:cs typeface="Gill Sans"/>
              </a:rPr>
              <a:t>cgi</a:t>
            </a:r>
            <a:r>
              <a:rPr lang="en-GB" sz="1400" dirty="0">
                <a:latin typeface="Gill Sans"/>
                <a:cs typeface="Gill Sans"/>
              </a:rPr>
              <a:t>-bin/webadmin?A0=SPACESYNTAX</a:t>
            </a:r>
          </a:p>
        </p:txBody>
      </p:sp>
    </p:spTree>
    <p:extLst>
      <p:ext uri="{BB962C8B-B14F-4D97-AF65-F5344CB8AC3E}">
        <p14:creationId xmlns:p14="http://schemas.microsoft.com/office/powerpoint/2010/main" val="1146135717"/>
      </p:ext>
    </p:extLst>
  </p:cSld>
  <p:clrMapOvr>
    <a:masterClrMapping/>
  </p:clrMapOvr>
</p:sld>
</file>

<file path=ppt/theme/theme1.xml><?xml version="1.0" encoding="utf-8"?>
<a:theme xmlns:a="http://schemas.openxmlformats.org/drawingml/2006/main" name="1_Default Design">
  <a:themeElements>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Default Design">
      <a:majorFont>
        <a:latin typeface="Times New Roman"/>
        <a:ea typeface=""/>
        <a:cs typeface="Arial"/>
      </a:majorFont>
      <a:minorFont>
        <a:latin typeface="Times New Roman"/>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42988" rtl="0" eaLnBrk="1" fontAlgn="base" latinLnBrk="0" hangingPunct="1">
          <a:lnSpc>
            <a:spcPct val="100000"/>
          </a:lnSpc>
          <a:spcBef>
            <a:spcPct val="0"/>
          </a:spcBef>
          <a:spcAft>
            <a:spcPct val="0"/>
          </a:spcAft>
          <a:buClrTx/>
          <a:buSzTx/>
          <a:buFontTx/>
          <a:buNone/>
          <a:tabLst/>
          <a:defRPr kumimoji="0" lang="en-GB" sz="21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42988" rtl="0" eaLnBrk="1" fontAlgn="base" latinLnBrk="0" hangingPunct="1">
          <a:lnSpc>
            <a:spcPct val="100000"/>
          </a:lnSpc>
          <a:spcBef>
            <a:spcPct val="0"/>
          </a:spcBef>
          <a:spcAft>
            <a:spcPct val="0"/>
          </a:spcAft>
          <a:buClrTx/>
          <a:buSzTx/>
          <a:buFontTx/>
          <a:buNone/>
          <a:tabLst/>
          <a:defRPr kumimoji="0" lang="en-GB" sz="21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1_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16330</TotalTime>
  <Words>2506</Words>
  <Application>Microsoft Macintosh PowerPoint</Application>
  <PresentationFormat>Custom</PresentationFormat>
  <Paragraphs>548</Paragraphs>
  <Slides>96</Slides>
  <Notes>0</Notes>
  <HiddenSlides>0</HiddenSlides>
  <MMClips>0</MMClips>
  <ScaleCrop>false</ScaleCrop>
  <HeadingPairs>
    <vt:vector size="4" baseType="variant">
      <vt:variant>
        <vt:lpstr>Theme</vt:lpstr>
      </vt:variant>
      <vt:variant>
        <vt:i4>1</vt:i4>
      </vt:variant>
      <vt:variant>
        <vt:lpstr>Slide Titles</vt:lpstr>
      </vt:variant>
      <vt:variant>
        <vt:i4>96</vt:i4>
      </vt:variant>
    </vt:vector>
  </HeadingPairs>
  <TitlesOfParts>
    <vt:vector size="97" baseType="lpstr">
      <vt:lpstr>1_Default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Space Syntax Limited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Space Syntax</dc:creator>
  <cp:lastModifiedBy>Jorge Gil</cp:lastModifiedBy>
  <cp:revision>484</cp:revision>
  <cp:lastPrinted>2015-10-13T08:50:12Z</cp:lastPrinted>
  <dcterms:created xsi:type="dcterms:W3CDTF">2007-05-22T11:40:12Z</dcterms:created>
  <dcterms:modified xsi:type="dcterms:W3CDTF">2017-07-02T15:12:58Z</dcterms:modified>
</cp:coreProperties>
</file>